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35.xml" ContentType="application/vnd.openxmlformats-officedocument.presentationml.notesSlide+xml"/>
  <Override PartName="/ppt/notesSlides/_rels/notesSlide3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54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57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54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55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57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46.xml.rels" ContentType="application/vnd.openxmlformats-package.relationships+xml"/>
  <Override PartName="/ppt/slides/_rels/slide24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48.xml.rels" ContentType="application/vnd.openxmlformats-package.relationships+xml"/>
  <Override PartName="/ppt/slides/_rels/slide26.xml.rels" ContentType="application/vnd.openxmlformats-package.relationships+xml"/>
  <Override PartName="/ppt/slides/_rels/slide4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46.xml" ContentType="application/vnd.openxmlformats-officedocument.presentationml.slide+xml"/>
  <Override PartName="/ppt/slides/slide25.xml" ContentType="application/vnd.openxmlformats-officedocument.presentationml.slide+xml"/>
  <Override PartName="/ppt/slides/slide47.xml" ContentType="application/vnd.openxmlformats-officedocument.presentationml.slide+xml"/>
  <Override PartName="/ppt/slides/slide26.xml" ContentType="application/vnd.openxmlformats-officedocument.presentationml.slide+xml"/>
  <Override PartName="/ppt/slides/slide48.xml" ContentType="application/vnd.openxmlformats-officedocument.presentationml.slide+xml"/>
  <Override PartName="/ppt/slides/slide27.xml" ContentType="application/vnd.openxmlformats-officedocument.presentationml.slide+xml"/>
  <Override PartName="/ppt/slides/slide4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52.xml" ContentType="application/vnd.openxmlformats-officedocument.presentationml.slide+xml"/>
  <Override PartName="/ppt/slides/slide31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media/image1.gif" ContentType="image/gif"/>
  <Override PartName="/ppt/media/image2.tif" ContentType="image/tiff"/>
  <Override PartName="/ppt/media/image3.gif" ContentType="image/gif"/>
  <Override PartName="/ppt/media/image4.gif" ContentType="image/gif"/>
  <Override PartName="/ppt/media/image7.png" ContentType="image/png"/>
  <Override PartName="/ppt/media/image10.gif" ContentType="image/gif"/>
  <Override PartName="/ppt/media/image5.gif" ContentType="image/gif"/>
  <Override PartName="/ppt/media/image8.png" ContentType="image/png"/>
  <Override PartName="/ppt/media/image6.gif" ContentType="image/gif"/>
  <Override PartName="/ppt/media/image9.gif" ContentType="image/gif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notes'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50EF14E-7358-431A-8938-4252739C7C82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2800" cy="30826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2800" cy="359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200" cy="45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576163-3AC7-4DEC-AB6A-CE9AF0169D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84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84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84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youtu.be/92WHN-pAFCs" TargetMode="External"/><Relationship Id="rId2" Type="http://schemas.openxmlformats.org/officeDocument/2006/relationships/hyperlink" Target="https://youtu.be/E3keLeMwfHY" TargetMode="External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0.gif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ubtitle 2"/>
          <p:cNvSpPr/>
          <p:nvPr/>
        </p:nvSpPr>
        <p:spPr>
          <a:xfrm>
            <a:off x="1833480" y="2104920"/>
            <a:ext cx="873756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tabLst>
                <a:tab algn="l" pos="0"/>
              </a:tabLst>
            </a:pPr>
            <a:r>
              <a:rPr b="1" lang="en-GB" sz="4000" spc="-1" strike="noStrike">
                <a:solidFill>
                  <a:srgbClr val="d9d9d9"/>
                </a:solidFill>
                <a:latin typeface="Courier New"/>
                <a:ea typeface="Microsoft JhengHei"/>
              </a:rPr>
              <a:t>The class will start soon…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5" descr=""/>
          <p:cNvPicPr/>
          <p:nvPr/>
        </p:nvPicPr>
        <p:blipFill>
          <a:blip r:embed="rId1"/>
          <a:stretch/>
        </p:blipFill>
        <p:spPr>
          <a:xfrm>
            <a:off x="3177720" y="2998440"/>
            <a:ext cx="5832360" cy="3289320"/>
          </a:xfrm>
          <a:prstGeom prst="rect">
            <a:avLst/>
          </a:prstGeom>
          <a:ln w="0">
            <a:noFill/>
          </a:ln>
        </p:spPr>
      </p:pic>
      <p:sp>
        <p:nvSpPr>
          <p:cNvPr id="123" name="TextBox 8"/>
          <p:cNvSpPr/>
          <p:nvPr/>
        </p:nvSpPr>
        <p:spPr>
          <a:xfrm>
            <a:off x="0" y="766080"/>
            <a:ext cx="121885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ffc000"/>
                </a:solidFill>
                <a:latin typeface="Courier New"/>
                <a:ea typeface="Microsoft JhengHei"/>
              </a:rPr>
              <a:t>BDDM: Demystifying Computing with </a:t>
            </a:r>
            <a:r>
              <a:rPr b="1" lang="en-GB" sz="4400" spc="-1" strike="noStrike">
                <a:solidFill>
                  <a:srgbClr val="ffc000"/>
                </a:solidFill>
                <a:latin typeface="Courier New"/>
                <a:ea typeface="Microsoft JhengHei"/>
              </a:rPr>
              <a:t>Python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6"/>
          <p:cNvSpPr/>
          <p:nvPr/>
        </p:nvSpPr>
        <p:spPr>
          <a:xfrm>
            <a:off x="0" y="2579400"/>
            <a:ext cx="12188520" cy="427500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Time for a 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Solution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count = </a:t>
            </a:r>
            <a:r>
              <a:rPr b="1" lang="en-GB" sz="3200" spc="-1" strike="noStrike">
                <a:solidFill>
                  <a:srgbClr val="ff0000"/>
                </a:solidFill>
                <a:latin typeface="Courier New"/>
                <a:ea typeface="Microsoft JhengHei Light"/>
              </a:rPr>
              <a:t>0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alist = [1, 4, 7, 98, ‘stelios’, 12]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for element in alist: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   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count = count + 1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print(count)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# will print </a:t>
            </a:r>
            <a:r>
              <a:rPr b="1" lang="en-GB" sz="3200" spc="-1" strike="noStrike">
                <a:solidFill>
                  <a:srgbClr val="ff0000"/>
                </a:solidFill>
                <a:latin typeface="Courier New"/>
                <a:ea typeface="Microsoft JhengHei Light"/>
              </a:rPr>
              <a:t>6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Counters!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17320" y="1806120"/>
            <a:ext cx="57438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We can increase/decrease a variable value in a loop!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Example: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alist = [“a”, “b”, “c”]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count =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for element in alist: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  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count = count +1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Verdana"/>
              </a:rPr>
              <a:t>print(count)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Rectangle 3"/>
          <p:cNvSpPr/>
          <p:nvPr/>
        </p:nvSpPr>
        <p:spPr>
          <a:xfrm>
            <a:off x="6468840" y="0"/>
            <a:ext cx="5719680" cy="6854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Content Placeholder 2"/>
          <p:cNvSpPr/>
          <p:nvPr/>
        </p:nvSpPr>
        <p:spPr>
          <a:xfrm>
            <a:off x="6456600" y="243360"/>
            <a:ext cx="5743800" cy="631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START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COUNT IS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FOR LOOP STARTS!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element is a, count increase to 0+1 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COUNT IS 1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element is b, count increased to 1+1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COUNT IS 2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element is c, count increase to 2+1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93276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Verdana"/>
                <a:ea typeface="Verdana"/>
              </a:rPr>
              <a:t>COUNT IS 3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FOR LOOP ENDS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620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COUNT IS 3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10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10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10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0" dur="10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1000" fill="hold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10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5" dur="10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1000" fill="hold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" dur="10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0" dur="1000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1000" fill="hold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10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5" dur="10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1000" fill="hold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10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0" dur="1000" fill="hold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" dur="1000" fill="hold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7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1" dur="10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2" dur="10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3" dur="100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10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9" dur="10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1000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3" dur="10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4" dur="1000" fill="hold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1000" fill="hold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1000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9" dur="1000" fill="hold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1000"/>
                                        <p:tgtEl>
                                          <p:spTgt spid="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6" dur="1000" fill="hold"/>
                                        <p:tgtEl>
                                          <p:spTgt spid="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7" dur="1000" fill="hold"/>
                                        <p:tgtEl>
                                          <p:spTgt spid="1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0" dur="1000"/>
                                        <p:tgtEl>
                                          <p:spTgt spid="1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1" dur="1000" fill="hold"/>
                                        <p:tgtEl>
                                          <p:spTgt spid="1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1000" fill="hold"/>
                                        <p:tgtEl>
                                          <p:spTgt spid="1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7" dur="1000"/>
                                        <p:tgtEl>
                                          <p:spTgt spid="1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8" dur="1000" fill="hold"/>
                                        <p:tgtEl>
                                          <p:spTgt spid="1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9" dur="1000" fill="hold"/>
                                        <p:tgtEl>
                                          <p:spTgt spid="1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2" dur="1000"/>
                                        <p:tgtEl>
                                          <p:spTgt spid="1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3" dur="1000" fill="hold"/>
                                        <p:tgtEl>
                                          <p:spTgt spid="1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1000" fill="hold"/>
                                        <p:tgtEl>
                                          <p:spTgt spid="1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9" dur="1000"/>
                                        <p:tgtEl>
                                          <p:spTgt spid="1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0" dur="1000" fill="hold"/>
                                        <p:tgtEl>
                                          <p:spTgt spid="1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1000" fill="hold"/>
                                        <p:tgtEl>
                                          <p:spTgt spid="16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4" dur="1000"/>
                                        <p:tgtEl>
                                          <p:spTgt spid="16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5" dur="1000" fill="hold"/>
                                        <p:tgtEl>
                                          <p:spTgt spid="16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1000" fill="hold"/>
                                        <p:tgtEl>
                                          <p:spTgt spid="16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The While command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While ‘for’ loop is used for iterating over a sequence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i="1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With the while loop we can execute a set of statements only as long as a given conditi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Rectangle 3"/>
          <p:cNvSpPr/>
          <p:nvPr/>
        </p:nvSpPr>
        <p:spPr>
          <a:xfrm>
            <a:off x="0" y="2434680"/>
            <a:ext cx="12188520" cy="135576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0" name="Rectangle 5"/>
          <p:cNvSpPr/>
          <p:nvPr/>
        </p:nvSpPr>
        <p:spPr>
          <a:xfrm>
            <a:off x="1277640" y="2513880"/>
            <a:ext cx="9381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ourier New"/>
                <a:ea typeface="DejaVu Sans"/>
              </a:rPr>
              <a:t>writers = [”Hemingway", ”Dickens", ”King"]</a:t>
            </a:r>
            <a:br>
              <a:rPr sz="1800"/>
            </a:br>
            <a:r>
              <a:rPr b="0" lang="en-GB" sz="2400" spc="-1" strike="noStrike">
                <a:solidFill>
                  <a:srgbClr val="ffc000"/>
                </a:solidFill>
                <a:latin typeface="Courier New"/>
                <a:ea typeface="DejaVu Sans"/>
              </a:rPr>
              <a:t>for x in writers :</a:t>
            </a:r>
            <a:br>
              <a:rPr sz="1800"/>
            </a:br>
            <a:r>
              <a:rPr b="0" lang="en-GB" sz="2400" spc="-1" strike="noStrike">
                <a:solidFill>
                  <a:srgbClr val="ffc000"/>
                </a:solidFill>
                <a:latin typeface="Courier New"/>
                <a:ea typeface="DejaVu Sans"/>
              </a:rPr>
              <a:t>       print(x)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3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4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5" dur="1000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0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1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1000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7" dur="1000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8" dur="10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9" dur="1000" fill="hold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3"/>
          <p:cNvSpPr/>
          <p:nvPr/>
        </p:nvSpPr>
        <p:spPr>
          <a:xfrm>
            <a:off x="0" y="2933280"/>
            <a:ext cx="12188520" cy="202320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While loop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With the while loop we can execute a set of statements as long as a condition is true.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i = 1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while i &lt; 6: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print(i)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i += 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3"/>
          <p:cNvSpPr/>
          <p:nvPr/>
        </p:nvSpPr>
        <p:spPr>
          <a:xfrm>
            <a:off x="0" y="2933280"/>
            <a:ext cx="12188520" cy="286344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While loop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With the break statement we can stop the loop even if the while condition is true: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i = 1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while i &lt; 6: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print(i)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  </a:t>
            </a: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if i == 3:</a:t>
            </a:r>
            <a:br>
              <a:rPr sz="3200"/>
            </a:b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  break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i += 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3"/>
          <p:cNvSpPr/>
          <p:nvPr/>
        </p:nvSpPr>
        <p:spPr>
          <a:xfrm>
            <a:off x="0" y="2933280"/>
            <a:ext cx="12188520" cy="222624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While loop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We can have a while loop using an indefinite </a:t>
            </a:r>
            <a:r>
              <a:rPr b="1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True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condition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while True:     #  or while(True)</a:t>
            </a:r>
            <a:br>
              <a:rPr sz="3200"/>
            </a:b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num = int(input(‘enter an integer: ’))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  </a:t>
            </a: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if </a:t>
            </a:r>
            <a:r>
              <a:rPr b="1" lang="nn-NO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 num</a:t>
            </a: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 == 3:</a:t>
            </a:r>
            <a:br>
              <a:rPr sz="3200"/>
            </a:b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    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GB" sz="2800" spc="-1" strike="noStrike">
                <a:solidFill>
                  <a:srgbClr val="ffc000"/>
                </a:solidFill>
                <a:latin typeface="Courier New"/>
                <a:ea typeface="Verdana"/>
              </a:rPr>
              <a:t>#</a:t>
            </a:r>
            <a:r>
              <a:rPr b="1" lang="en-GB" sz="2800" spc="-1" strike="noStrike">
                <a:solidFill>
                  <a:srgbClr val="ff0000"/>
                </a:solidFill>
                <a:latin typeface="Courier New"/>
                <a:ea typeface="Verdana"/>
              </a:rPr>
              <a:t> T</a:t>
            </a: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rue, not </a:t>
            </a:r>
            <a:r>
              <a:rPr b="1" lang="en-GB" sz="2800" spc="-1" strike="noStrike">
                <a:solidFill>
                  <a:srgbClr val="ff0000"/>
                </a:solidFill>
                <a:latin typeface="Courier New"/>
                <a:ea typeface="Verdana"/>
              </a:rPr>
              <a:t>t</a:t>
            </a:r>
            <a:r>
              <a:rPr b="1" lang="en-GB" sz="2800" spc="-1" strike="noStrike">
                <a:solidFill>
                  <a:srgbClr val="ffff00"/>
                </a:solidFill>
                <a:latin typeface="Courier New"/>
                <a:ea typeface="Verdana"/>
              </a:rPr>
              <a:t>rue...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While loop example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87368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is this algo. doing?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AutoShape 6"/>
          <p:cNvSpPr/>
          <p:nvPr/>
        </p:nvSpPr>
        <p:spPr>
          <a:xfrm>
            <a:off x="6953040" y="1446120"/>
            <a:ext cx="2866680" cy="1266480"/>
          </a:xfrm>
          <a:prstGeom prst="diamond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Gill Sans"/>
                <a:ea typeface="MS PGothic"/>
              </a:rPr>
              <a:t>n &gt; 0 ?</a:t>
            </a:r>
            <a:endParaRPr b="0" lang="en-GB" sz="3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Rectangle 15"/>
          <p:cNvSpPr/>
          <p:nvPr/>
        </p:nvSpPr>
        <p:spPr>
          <a:xfrm>
            <a:off x="6092640" y="1368360"/>
            <a:ext cx="68544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No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Rectangle 16"/>
          <p:cNvSpPr/>
          <p:nvPr/>
        </p:nvSpPr>
        <p:spPr>
          <a:xfrm>
            <a:off x="6927480" y="6094440"/>
            <a:ext cx="2917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print 'Blastoff'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Rectangle 17"/>
          <p:cNvSpPr/>
          <p:nvPr/>
        </p:nvSpPr>
        <p:spPr>
          <a:xfrm>
            <a:off x="10104480" y="1368360"/>
            <a:ext cx="89568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Yes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Rectangle 18"/>
          <p:cNvSpPr/>
          <p:nvPr/>
        </p:nvSpPr>
        <p:spPr>
          <a:xfrm>
            <a:off x="6927480" y="150840"/>
            <a:ext cx="2917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n = 5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Rectangle 19"/>
          <p:cNvSpPr/>
          <p:nvPr/>
        </p:nvSpPr>
        <p:spPr>
          <a:xfrm>
            <a:off x="9111960" y="2728800"/>
            <a:ext cx="2917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print n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Rectangle 6"/>
          <p:cNvSpPr/>
          <p:nvPr/>
        </p:nvSpPr>
        <p:spPr>
          <a:xfrm>
            <a:off x="9099360" y="3948120"/>
            <a:ext cx="2917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n = n -1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9" name="Elbow Connector 22"/>
          <p:cNvSpPr/>
          <p:nvPr/>
        </p:nvSpPr>
        <p:spPr>
          <a:xfrm flipH="1" flipV="1" rot="10800000">
            <a:off x="6953040" y="2081160"/>
            <a:ext cx="1431360" cy="4009680"/>
          </a:xfrm>
          <a:prstGeom prst="bentConnector4">
            <a:avLst>
              <a:gd name="adj1" fmla="val -15929"/>
              <a:gd name="adj2" fmla="val 86756"/>
            </a:avLst>
          </a:pr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Elbow Connector 25"/>
          <p:cNvSpPr/>
          <p:nvPr/>
        </p:nvSpPr>
        <p:spPr>
          <a:xfrm>
            <a:off x="9823320" y="2081160"/>
            <a:ext cx="745560" cy="644040"/>
          </a:xfrm>
          <a:prstGeom prst="bentConnector2">
            <a:avLst/>
          </a:pr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Straight Arrow Connector 27"/>
          <p:cNvSpPr/>
          <p:nvPr/>
        </p:nvSpPr>
        <p:spPr>
          <a:xfrm flipH="1">
            <a:off x="10556280" y="3478320"/>
            <a:ext cx="9000" cy="466200"/>
          </a:xfrm>
          <a:custGeom>
            <a:avLst/>
            <a:gdLst>
              <a:gd name="textAreaLeft" fmla="*/ 1440 w 9000"/>
              <a:gd name="textAreaRight" fmla="*/ 13320 w 9000"/>
              <a:gd name="textAreaTop" fmla="*/ 0 h 466200"/>
              <a:gd name="textAreaBottom" fmla="*/ 469080 h 466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Elbow Connector 29"/>
          <p:cNvSpPr/>
          <p:nvPr/>
        </p:nvSpPr>
        <p:spPr>
          <a:xfrm flipH="1" rot="5400000">
            <a:off x="8479800" y="2624400"/>
            <a:ext cx="1977480" cy="2168280"/>
          </a:xfrm>
          <a:prstGeom prst="bentConnector3">
            <a:avLst>
              <a:gd name="adj1" fmla="val -11538"/>
            </a:avLst>
          </a:pr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" name="Straight Arrow Connector 31"/>
          <p:cNvSpPr/>
          <p:nvPr/>
        </p:nvSpPr>
        <p:spPr>
          <a:xfrm>
            <a:off x="8388000" y="900000"/>
            <a:ext cx="360" cy="542520"/>
          </a:xfrm>
          <a:custGeom>
            <a:avLst/>
            <a:gdLst>
              <a:gd name="textAreaLeft" fmla="*/ 0 w 360"/>
              <a:gd name="textAreaRight" fmla="*/ 92160 w 360"/>
              <a:gd name="textAreaTop" fmla="*/ 0 h 542520"/>
              <a:gd name="textAreaBottom" fmla="*/ 545400 h 54252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Rectangle 32"/>
          <p:cNvSpPr/>
          <p:nvPr/>
        </p:nvSpPr>
        <p:spPr>
          <a:xfrm>
            <a:off x="917280" y="2845440"/>
            <a:ext cx="3803040" cy="25268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n = 5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while n &gt; 0 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print(n)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n = n-1   #(n-=1)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print('Blastoff!')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Rectangle 20"/>
          <p:cNvSpPr/>
          <p:nvPr/>
        </p:nvSpPr>
        <p:spPr>
          <a:xfrm>
            <a:off x="4802400" y="2845440"/>
            <a:ext cx="1670040" cy="301428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5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4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3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2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1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Blastoff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0" dur="indefinite" restart="never" nodeType="tmRoot">
          <p:childTnLst>
            <p:seq>
              <p:cTn id="371" dur="indefinite" nodeType="mainSeq">
                <p:childTnLst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Breaking from while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971064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break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statement ends the current loop and jumps out of to the while immediately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We use break to stop, when a condition is met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Rectangle 3"/>
          <p:cNvSpPr/>
          <p:nvPr/>
        </p:nvSpPr>
        <p:spPr>
          <a:xfrm>
            <a:off x="1124640" y="3338640"/>
            <a:ext cx="768924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while(True):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num = int(input("Enter a number, or 0 to exit"))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print(num)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if num == 0: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print("...break!")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0" dur="indefinite" restart="never" nodeType="tmRoot">
          <p:childTnLst>
            <p:seq>
              <p:cTn id="381" dur="indefinite" nodeType="mainSeq">
                <p:childTnLst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6" dur="1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7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8" dur="10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2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10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Breaking from while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0622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break statement ends the current loop and jumps to the statement immediately following the loop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Rectangle 3"/>
          <p:cNvSpPr/>
          <p:nvPr/>
        </p:nvSpPr>
        <p:spPr>
          <a:xfrm>
            <a:off x="838080" y="3264840"/>
            <a:ext cx="768924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while(True):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num = int(input("Enter a number, or 0 to exit"))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print(num)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if num == 0: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print("...break!")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MS PGothic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Picture 4" descr=""/>
          <p:cNvPicPr/>
          <p:nvPr/>
        </p:nvPicPr>
        <p:blipFill>
          <a:blip r:embed="rId1"/>
          <a:stretch/>
        </p:blipFill>
        <p:spPr>
          <a:xfrm>
            <a:off x="8903880" y="570600"/>
            <a:ext cx="2882520" cy="563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838080" y="1717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does it print?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06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  <p:sp>
        <p:nvSpPr>
          <p:cNvPr id="207" name="Rectangle 5"/>
          <p:cNvSpPr/>
          <p:nvPr/>
        </p:nvSpPr>
        <p:spPr>
          <a:xfrm>
            <a:off x="838080" y="2798640"/>
            <a:ext cx="768924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 =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while i&lt;6: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i=i+1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if i == 4: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print(i)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1200" y="2376360"/>
            <a:ext cx="6149160" cy="157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GB" sz="5400" spc="-1" strike="noStrike">
                <a:solidFill>
                  <a:srgbClr val="ffffff"/>
                </a:solidFill>
                <a:latin typeface="Open Sans"/>
                <a:ea typeface="Open Sans"/>
              </a:rPr>
              <a:t>BDDM-1-a+b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299880" y="4602240"/>
            <a:ext cx="5639040" cy="115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Authors = [‘AP’, ‘SS’, ‘DA’]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Picture 3" descr=""/>
          <p:cNvPicPr/>
          <p:nvPr/>
        </p:nvPicPr>
        <p:blipFill>
          <a:blip r:embed="rId1"/>
          <a:stretch/>
        </p:blipFill>
        <p:spPr>
          <a:xfrm>
            <a:off x="6036480" y="0"/>
            <a:ext cx="6152040" cy="6854400"/>
          </a:xfrm>
          <a:prstGeom prst="rect">
            <a:avLst/>
          </a:prstGeom>
          <a:ln w="0">
            <a:noFill/>
          </a:ln>
        </p:spPr>
      </p:pic>
      <p:sp>
        <p:nvSpPr>
          <p:cNvPr id="127" name="Rectangle 4"/>
          <p:cNvSpPr/>
          <p:nvPr/>
        </p:nvSpPr>
        <p:spPr>
          <a:xfrm>
            <a:off x="6036480" y="700560"/>
            <a:ext cx="780120" cy="492984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Rectangle 5"/>
          <p:cNvSpPr/>
          <p:nvPr/>
        </p:nvSpPr>
        <p:spPr>
          <a:xfrm>
            <a:off x="11721960" y="595440"/>
            <a:ext cx="462600" cy="492984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9" name="Rectangle 7"/>
          <p:cNvSpPr/>
          <p:nvPr/>
        </p:nvSpPr>
        <p:spPr>
          <a:xfrm>
            <a:off x="7632720" y="1326600"/>
            <a:ext cx="2639520" cy="1306800"/>
          </a:xfrm>
          <a:prstGeom prst="rect">
            <a:avLst/>
          </a:prstGeom>
          <a:solidFill>
            <a:srgbClr val="d6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0" name="TextBox 6"/>
          <p:cNvSpPr/>
          <p:nvPr/>
        </p:nvSpPr>
        <p:spPr>
          <a:xfrm>
            <a:off x="7550640" y="1301400"/>
            <a:ext cx="335520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2e75b6"/>
                </a:solidFill>
                <a:latin typeface="Courier New"/>
                <a:ea typeface="Microsoft JhengHei"/>
              </a:rPr>
              <a:t>BDDM: Demystifying</a:t>
            </a:r>
            <a:br>
              <a:rPr sz="1800"/>
            </a:br>
            <a:r>
              <a:rPr b="1" lang="en-GB" sz="2000" spc="-1" strike="noStrike">
                <a:solidFill>
                  <a:srgbClr val="002060"/>
                </a:solidFill>
                <a:latin typeface="Courier New"/>
                <a:ea typeface="Microsoft JhengHei"/>
              </a:rPr>
              <a:t>Computing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ff0000"/>
                </a:solidFill>
                <a:latin typeface="Courier New"/>
                <a:ea typeface="Microsoft JhengHei"/>
              </a:rPr>
              <a:t>with</a:t>
            </a:r>
            <a:r>
              <a:rPr b="1" lang="en-GB" sz="2000" spc="-1" strike="noStrike">
                <a:solidFill>
                  <a:srgbClr val="000000"/>
                </a:solidFill>
                <a:latin typeface="Courier New"/>
                <a:ea typeface="Microsoft JhengHei"/>
              </a:rPr>
              <a:t>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2060"/>
                </a:solidFill>
                <a:latin typeface="Courier New"/>
                <a:ea typeface="Microsoft JhengHei"/>
              </a:rPr>
              <a:t>Python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does it print?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Rectangle 5"/>
          <p:cNvSpPr/>
          <p:nvPr/>
        </p:nvSpPr>
        <p:spPr>
          <a:xfrm>
            <a:off x="838080" y="2798640"/>
            <a:ext cx="768924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 =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while i&lt;6: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i=i+1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if i == 4: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print(i)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Rectangle 6"/>
          <p:cNvSpPr/>
          <p:nvPr/>
        </p:nvSpPr>
        <p:spPr>
          <a:xfrm>
            <a:off x="8663400" y="2798640"/>
            <a:ext cx="1670040" cy="106452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2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3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does it print?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15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  <p:sp>
        <p:nvSpPr>
          <p:cNvPr id="216" name="Rectangle 5"/>
          <p:cNvSpPr/>
          <p:nvPr/>
        </p:nvSpPr>
        <p:spPr>
          <a:xfrm>
            <a:off x="838080" y="2798640"/>
            <a:ext cx="768924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 =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while i&lt;6: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print(i)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if i == 4: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i=i+1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does it print?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Rectangle 5"/>
          <p:cNvSpPr/>
          <p:nvPr/>
        </p:nvSpPr>
        <p:spPr>
          <a:xfrm>
            <a:off x="838080" y="2461320"/>
            <a:ext cx="8140680" cy="26492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 = 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while i&lt;6: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print(i)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if i == 4: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  </a:t>
            </a: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break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  </a:t>
            </a:r>
            <a:r>
              <a:rPr b="1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i=i+1 # We always increase at the end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Rectangle 6"/>
          <p:cNvSpPr/>
          <p:nvPr/>
        </p:nvSpPr>
        <p:spPr>
          <a:xfrm>
            <a:off x="9083520" y="2798640"/>
            <a:ext cx="1670040" cy="20394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1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2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3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4</a:t>
            </a:r>
            <a:endParaRPr b="0" lang="en-GB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Rectangle 7"/>
          <p:cNvSpPr/>
          <p:nvPr/>
        </p:nvSpPr>
        <p:spPr>
          <a:xfrm>
            <a:off x="838080" y="5190840"/>
            <a:ext cx="8140680" cy="136944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DejaVu Sans"/>
              </a:rPr>
              <a:t>i=i+1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n-NO" sz="2800" spc="-1" strike="noStrike">
                <a:solidFill>
                  <a:srgbClr val="ffc000"/>
                </a:solidFill>
                <a:latin typeface="Consolas"/>
                <a:ea typeface="MS PGothic"/>
              </a:rPr>
              <a:t># 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n-NO" sz="2800" spc="-1" strike="noStrike">
                <a:solidFill>
                  <a:srgbClr val="ffc000"/>
                </a:solidFill>
                <a:latin typeface="Consolas"/>
                <a:ea typeface="MS PGothic"/>
              </a:rPr>
              <a:t>i+=1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832536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200" spc="-1" strike="noStrike">
                <a:solidFill>
                  <a:srgbClr val="ffffff"/>
                </a:solidFill>
                <a:latin typeface="Verdana"/>
                <a:ea typeface="Verdana"/>
              </a:rPr>
              <a:t>Quiz: What’s wrong with this loop?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AutoShape 6"/>
          <p:cNvSpPr/>
          <p:nvPr/>
        </p:nvSpPr>
        <p:spPr>
          <a:xfrm>
            <a:off x="1154880" y="2690640"/>
            <a:ext cx="2491920" cy="1004760"/>
          </a:xfrm>
          <a:prstGeom prst="diamond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Gill Sans"/>
                <a:ea typeface="MS PGothic"/>
              </a:rPr>
              <a:t>n &gt; 0 ?</a:t>
            </a:r>
            <a:endParaRPr b="0" lang="en-GB" sz="3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Rectangle 38"/>
          <p:cNvSpPr/>
          <p:nvPr/>
        </p:nvSpPr>
        <p:spPr>
          <a:xfrm>
            <a:off x="1721520" y="1690560"/>
            <a:ext cx="1358280" cy="6793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n = 1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Straight Arrow Connector 39"/>
          <p:cNvSpPr/>
          <p:nvPr/>
        </p:nvSpPr>
        <p:spPr>
          <a:xfrm>
            <a:off x="2402640" y="2373480"/>
            <a:ext cx="360" cy="313560"/>
          </a:xfrm>
          <a:custGeom>
            <a:avLst/>
            <a:gdLst>
              <a:gd name="textAreaLeft" fmla="*/ 0 w 360"/>
              <a:gd name="textAreaRight" fmla="*/ 92160 w 360"/>
              <a:gd name="textAreaTop" fmla="*/ 0 h 313560"/>
              <a:gd name="textAreaBottom" fmla="*/ 316440 h 313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Rectangle 40"/>
          <p:cNvSpPr/>
          <p:nvPr/>
        </p:nvSpPr>
        <p:spPr>
          <a:xfrm>
            <a:off x="3597120" y="3805200"/>
            <a:ext cx="2126160" cy="7441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ill Sans"/>
                <a:ea typeface="MS PGothic"/>
              </a:rPr>
              <a:t>print “Hi”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Rectangle 48"/>
          <p:cNvSpPr/>
          <p:nvPr/>
        </p:nvSpPr>
        <p:spPr>
          <a:xfrm>
            <a:off x="838080" y="5424480"/>
            <a:ext cx="2134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ill Sans"/>
                <a:ea typeface="MS PGothic"/>
              </a:rPr>
              <a:t>print “End!”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Rectangle 49"/>
          <p:cNvSpPr/>
          <p:nvPr/>
        </p:nvSpPr>
        <p:spPr>
          <a:xfrm>
            <a:off x="578160" y="2565360"/>
            <a:ext cx="68544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No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Rectangle 50"/>
          <p:cNvSpPr/>
          <p:nvPr/>
        </p:nvSpPr>
        <p:spPr>
          <a:xfrm>
            <a:off x="3693960" y="2565360"/>
            <a:ext cx="89568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Yes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Elbow Connector 52"/>
          <p:cNvSpPr/>
          <p:nvPr/>
        </p:nvSpPr>
        <p:spPr>
          <a:xfrm>
            <a:off x="3650400" y="3195000"/>
            <a:ext cx="1008000" cy="606600"/>
          </a:xfrm>
          <a:prstGeom prst="bentConnector2">
            <a:avLst/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1" name="Elbow Connector 53"/>
          <p:cNvSpPr/>
          <p:nvPr/>
        </p:nvSpPr>
        <p:spPr>
          <a:xfrm flipH="1" rot="5400000">
            <a:off x="3101760" y="2999880"/>
            <a:ext cx="850320" cy="2255760"/>
          </a:xfrm>
          <a:prstGeom prst="bentConnector3">
            <a:avLst>
              <a:gd name="adj1" fmla="val -26772"/>
            </a:avLst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2" name="Elbow Connector 56"/>
          <p:cNvSpPr/>
          <p:nvPr/>
        </p:nvSpPr>
        <p:spPr>
          <a:xfrm flipH="1" flipV="1" rot="10800000">
            <a:off x="1154880" y="3195000"/>
            <a:ext cx="748800" cy="2225880"/>
          </a:xfrm>
          <a:prstGeom prst="bentConnector4">
            <a:avLst>
              <a:gd name="adj1" fmla="val -30388"/>
              <a:gd name="adj2" fmla="val 61306"/>
            </a:avLst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Rectangle 64"/>
          <p:cNvSpPr/>
          <p:nvPr/>
        </p:nvSpPr>
        <p:spPr>
          <a:xfrm>
            <a:off x="6974640" y="2667960"/>
            <a:ext cx="4056480" cy="203940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n = 1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while n &gt; 0 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print(“Hi”)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print(“End”)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Rectangle 1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35" name="Picture 1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3" dur="indefinite" restart="never" nodeType="tmRoot">
          <p:childTnLst>
            <p:seq>
              <p:cTn id="414" dur="indefinite" nodeType="mainSeq">
                <p:childTnLst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Quiz: What’s wrong with this loop?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AutoShape 6"/>
          <p:cNvSpPr/>
          <p:nvPr/>
        </p:nvSpPr>
        <p:spPr>
          <a:xfrm>
            <a:off x="1154880" y="2690640"/>
            <a:ext cx="2491920" cy="1004760"/>
          </a:xfrm>
          <a:prstGeom prst="diamond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Gill Sans"/>
                <a:ea typeface="MS PGothic"/>
              </a:rPr>
              <a:t>n &gt; 0 ?</a:t>
            </a:r>
            <a:endParaRPr b="0" lang="en-GB" sz="3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8" name="Rectangle 38"/>
          <p:cNvSpPr/>
          <p:nvPr/>
        </p:nvSpPr>
        <p:spPr>
          <a:xfrm>
            <a:off x="1721520" y="1690560"/>
            <a:ext cx="1358280" cy="6793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ffffff"/>
                </a:solidFill>
                <a:latin typeface="Gill Sans"/>
                <a:ea typeface="MS PGothic"/>
              </a:rPr>
              <a:t>n = 1</a:t>
            </a:r>
            <a:endParaRPr b="0" lang="en-GB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Straight Arrow Connector 39"/>
          <p:cNvSpPr/>
          <p:nvPr/>
        </p:nvSpPr>
        <p:spPr>
          <a:xfrm>
            <a:off x="2402640" y="2373480"/>
            <a:ext cx="360" cy="313560"/>
          </a:xfrm>
          <a:custGeom>
            <a:avLst/>
            <a:gdLst>
              <a:gd name="textAreaLeft" fmla="*/ 0 w 360"/>
              <a:gd name="textAreaRight" fmla="*/ 92160 w 360"/>
              <a:gd name="textAreaTop" fmla="*/ 0 h 313560"/>
              <a:gd name="textAreaBottom" fmla="*/ 316440 h 3135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0" name="Rectangle 40"/>
          <p:cNvSpPr/>
          <p:nvPr/>
        </p:nvSpPr>
        <p:spPr>
          <a:xfrm>
            <a:off x="3597120" y="3805200"/>
            <a:ext cx="2126160" cy="74412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ill Sans"/>
                <a:ea typeface="MS PGothic"/>
              </a:rPr>
              <a:t>print “Hi”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Rectangle 48"/>
          <p:cNvSpPr/>
          <p:nvPr/>
        </p:nvSpPr>
        <p:spPr>
          <a:xfrm>
            <a:off x="838080" y="5424480"/>
            <a:ext cx="2134440" cy="745560"/>
          </a:xfrm>
          <a:prstGeom prst="rect">
            <a:avLst/>
          </a:prstGeom>
          <a:solidFill>
            <a:srgbClr val="26425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Gill Sans"/>
                <a:ea typeface="MS PGothic"/>
              </a:rPr>
              <a:t>print “End!”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Rectangle 49"/>
          <p:cNvSpPr/>
          <p:nvPr/>
        </p:nvSpPr>
        <p:spPr>
          <a:xfrm>
            <a:off x="578160" y="2565360"/>
            <a:ext cx="68544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No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Rectangle 50"/>
          <p:cNvSpPr/>
          <p:nvPr/>
        </p:nvSpPr>
        <p:spPr>
          <a:xfrm>
            <a:off x="3693960" y="2565360"/>
            <a:ext cx="89568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Gill Sans"/>
                <a:ea typeface="MS PGothic"/>
              </a:rPr>
              <a:t>Yes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Elbow Connector 52"/>
          <p:cNvSpPr/>
          <p:nvPr/>
        </p:nvSpPr>
        <p:spPr>
          <a:xfrm>
            <a:off x="3650400" y="3195000"/>
            <a:ext cx="1008000" cy="606600"/>
          </a:xfrm>
          <a:prstGeom prst="bentConnector2">
            <a:avLst/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5" name="Elbow Connector 53"/>
          <p:cNvSpPr/>
          <p:nvPr/>
        </p:nvSpPr>
        <p:spPr>
          <a:xfrm flipH="1" rot="5400000">
            <a:off x="3101760" y="2999880"/>
            <a:ext cx="850320" cy="2255760"/>
          </a:xfrm>
          <a:prstGeom prst="bentConnector3">
            <a:avLst>
              <a:gd name="adj1" fmla="val -26772"/>
            </a:avLst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6" name="Elbow Connector 56"/>
          <p:cNvSpPr/>
          <p:nvPr/>
        </p:nvSpPr>
        <p:spPr>
          <a:xfrm flipH="1" flipV="1" rot="10800000">
            <a:off x="1154880" y="3195000"/>
            <a:ext cx="748800" cy="2225880"/>
          </a:xfrm>
          <a:prstGeom prst="bentConnector4">
            <a:avLst>
              <a:gd name="adj1" fmla="val -30388"/>
              <a:gd name="adj2" fmla="val 61306"/>
            </a:avLst>
          </a:prstGeom>
          <a:noFill/>
          <a:ln w="38100">
            <a:solidFill>
              <a:srgbClr val="00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7" name="Rectangle 64"/>
          <p:cNvSpPr/>
          <p:nvPr/>
        </p:nvSpPr>
        <p:spPr>
          <a:xfrm>
            <a:off x="6974640" y="2667960"/>
            <a:ext cx="4056480" cy="2039400"/>
          </a:xfrm>
          <a:prstGeom prst="rect">
            <a:avLst/>
          </a:prstGeom>
          <a:solidFill>
            <a:srgbClr val="4c4c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n = 1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while n &gt; 0 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print(“Hi”)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c000"/>
                </a:solidFill>
                <a:latin typeface="Calibri"/>
                <a:ea typeface="MS PGothic"/>
              </a:rPr>
              <a:t>print(“End”)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Box 14"/>
          <p:cNvSpPr/>
          <p:nvPr/>
        </p:nvSpPr>
        <p:spPr>
          <a:xfrm>
            <a:off x="7052760" y="5338080"/>
            <a:ext cx="37958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0000"/>
                </a:solidFill>
                <a:latin typeface="Calibri"/>
                <a:ea typeface="DejaVu Sans"/>
              </a:rPr>
              <a:t>This loop will never finish!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Indefinite loops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“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While” loops are called "indefinite loops" because they keep going until a logical condition becomes False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loops we have seen so far are pretty easy to examine to see whether they will terminate or become  "infinite"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Sometimes it is a little harder to make sure that a loop will terminate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We need to create conditions to check all possible scenarios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7d1d5"/>
                </a:solidFill>
                <a:latin typeface="Verdana"/>
                <a:ea typeface="Verdana"/>
              </a:rPr>
              <a:t>We need to do it ourselves, and ahead of actually running the code. Why?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9" dur="indefinite" restart="never" nodeType="tmRoot">
          <p:childTnLst>
            <p:seq>
              <p:cTn id="420" dur="indefinite" nodeType="mainSeq">
                <p:childTnLst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5" dur="10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6" dur="10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7" dur="100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2" dur="10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9" dur="10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1" dur="1000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4" dur="1000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5" dur="10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1000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07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Verdana"/>
                <a:ea typeface="Verdana"/>
              </a:rPr>
              <a:t>3 minutes with hardcore Computer Science</a:t>
            </a:r>
            <a:endParaRPr b="0" lang="en-GB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838080" y="1429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Alan Turing’s “Halt” theorem: deciding whether a code containing loops will ever end is not possible in general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Rice’s theorem: all non-trivial properties of a code can be mapped to Turing’s “Halt” problem (see above)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Consequence: checking that a code terminates in reasonable time, as well as other properties cannot really be automated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No automated Software Engineering is possible: you have to do it yourself.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7926120" y="2173680"/>
            <a:ext cx="4132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Click here for a simple proof (YT video)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7380000" y="5357880"/>
            <a:ext cx="46213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Click here to see what a “Turing machine” is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Indefinite loops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37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174600" indent="-174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Quite often we have a list of items, effectively a finite set of things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4600" indent="-174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We can use a </a:t>
            </a:r>
            <a:r>
              <a:rPr b="1" lang="en-US" sz="2800" spc="-1" strike="noStrike">
                <a:solidFill>
                  <a:srgbClr val="ffc000"/>
                </a:solidFill>
                <a:latin typeface="Verdana"/>
                <a:ea typeface="Verdana"/>
              </a:rPr>
              <a:t>for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 loop to iterate over a list of data.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4600" indent="-174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Those are called </a:t>
            </a:r>
            <a:r>
              <a:rPr b="0" lang="en-US" sz="2800" spc="-1" strike="noStrike">
                <a:solidFill>
                  <a:srgbClr val="efd846"/>
                </a:solidFill>
                <a:latin typeface="Verdana"/>
                <a:ea typeface="Verdana"/>
              </a:rPr>
              <a:t>definite</a:t>
            </a: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 loops because will execute an exact number of times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4600" indent="-174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We say that: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31800" indent="-174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definite loops iterate through the members of a set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7" dur="indefinite" restart="never" nodeType="tmRoot">
          <p:childTnLst>
            <p:seq>
              <p:cTn id="448" dur="indefinite" nodeType="mainSeq">
                <p:childTnLst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3" dur="10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4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1000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10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1" dur="100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2" dur="1000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7" dur="10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8" dur="1000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9" dur="1000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4" dur="1000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5" dur="1000" fill="hold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6" dur="1000" fill="hold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9" dur="1000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0" dur="1000" fill="hold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1" dur="1000" fill="hold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For vs. While loop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for statement is used to iterate over the elements of a sequence.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while loop tells the computer to do something as long as the condition is met. Its construct consists of a block of code and a condition.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Recap on lists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Rectangle 3"/>
          <p:cNvSpPr/>
          <p:nvPr/>
        </p:nvSpPr>
        <p:spPr>
          <a:xfrm>
            <a:off x="0" y="1819080"/>
            <a:ext cx="12188520" cy="50353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1" name="Rectangle 4"/>
          <p:cNvSpPr/>
          <p:nvPr/>
        </p:nvSpPr>
        <p:spPr>
          <a:xfrm>
            <a:off x="681480" y="2621880"/>
            <a:ext cx="4927680" cy="356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c000"/>
                </a:solidFill>
                <a:latin typeface="Calibri"/>
                <a:ea typeface="DejaVu Sans"/>
              </a:rPr>
              <a:t># len(&lt;list&gt;)</a:t>
            </a: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5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alist=[1,3,7,9]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print(len(alist))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# This will print 4!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Rectangle 5"/>
          <p:cNvSpPr/>
          <p:nvPr/>
        </p:nvSpPr>
        <p:spPr>
          <a:xfrm>
            <a:off x="5990760" y="2615760"/>
            <a:ext cx="3848040" cy="191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max(&lt;list&gt;)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min(&lt;list&gt;)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sum(&lt;list&gt;)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526356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Lecture outcomes: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300" spc="-1" strike="noStrike">
                <a:solidFill>
                  <a:srgbClr val="ffffff"/>
                </a:solidFill>
                <a:latin typeface="Verdana"/>
                <a:ea typeface="Verdana"/>
              </a:rPr>
              <a:t>What is a while loop?</a:t>
            </a: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300" spc="-1" strike="noStrike">
                <a:solidFill>
                  <a:srgbClr val="ffffff"/>
                </a:solidFill>
                <a:latin typeface="Verdana"/>
                <a:ea typeface="Verdana"/>
              </a:rPr>
              <a:t>Introduction to functions with Python</a:t>
            </a: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Rectangle 21"/>
          <p:cNvSpPr/>
          <p:nvPr/>
        </p:nvSpPr>
        <p:spPr>
          <a:xfrm>
            <a:off x="6105240" y="0"/>
            <a:ext cx="6082920" cy="685440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What we will learn </a:t>
            </a:r>
            <a:r>
              <a:rPr b="0" lang="en-GB" sz="4400" spc="-1" strike="noStrike">
                <a:solidFill>
                  <a:srgbClr val="000000"/>
                </a:solidFill>
                <a:latin typeface="Verdana"/>
                <a:ea typeface="Verdana"/>
              </a:rPr>
              <a:t>today?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Content Placeholder 7"/>
          <p:cNvSpPr/>
          <p:nvPr/>
        </p:nvSpPr>
        <p:spPr>
          <a:xfrm>
            <a:off x="6515280" y="1825560"/>
            <a:ext cx="5263560" cy="434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Lab outcomes: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300" spc="-1" strike="noStrike">
                <a:solidFill>
                  <a:srgbClr val="ffffff"/>
                </a:solidFill>
                <a:latin typeface="Verdana"/>
                <a:ea typeface="Verdana"/>
              </a:rPr>
              <a:t>Using the while loop</a:t>
            </a: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300" spc="-1" strike="noStrike">
                <a:solidFill>
                  <a:srgbClr val="ffffff"/>
                </a:solidFill>
                <a:latin typeface="Verdana"/>
                <a:ea typeface="Verdana"/>
              </a:rPr>
              <a:t>Working with data sources</a:t>
            </a: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1900" spc="-1" strike="noStrike">
                <a:solidFill>
                  <a:srgbClr val="ffffff"/>
                </a:solidFill>
                <a:latin typeface="Verdana"/>
                <a:ea typeface="Verdana"/>
              </a:rPr>
              <a:t>“</a:t>
            </a:r>
            <a:r>
              <a:rPr b="0" lang="en-GB" sz="1900" spc="-1" strike="noStrike">
                <a:solidFill>
                  <a:srgbClr val="ffffff"/>
                </a:solidFill>
                <a:latin typeface="Verdana"/>
                <a:ea typeface="Verdana"/>
              </a:rPr>
              <a:t>.txt” files</a:t>
            </a:r>
            <a:r>
              <a:rPr b="0" lang="en-CA" sz="1900" spc="-1" strike="noStrike">
                <a:solidFill>
                  <a:srgbClr val="ffffff"/>
                </a:solidFill>
                <a:latin typeface="Verdana"/>
                <a:ea typeface="Verdana"/>
              </a:rPr>
              <a:t> </a:t>
            </a:r>
            <a:endParaRPr b="0" lang="en-GB" sz="19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CA" sz="2300" spc="-1" strike="noStrike">
                <a:solidFill>
                  <a:srgbClr val="ffffff"/>
                </a:solidFill>
                <a:latin typeface="Verdana"/>
                <a:ea typeface="Verdana"/>
              </a:rPr>
              <a:t>Coding functions</a:t>
            </a: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b="0" lang="en-GB" sz="2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Picture 3" descr=""/>
          <p:cNvPicPr/>
          <p:nvPr/>
        </p:nvPicPr>
        <p:blipFill>
          <a:blip r:embed="rId1"/>
          <a:stretch/>
        </p:blipFill>
        <p:spPr>
          <a:xfrm>
            <a:off x="8775360" y="3926880"/>
            <a:ext cx="3413160" cy="292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While in lists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84444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For loops: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Iterate for each element in a list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While there are elements: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Iterate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Rectangle 4"/>
          <p:cNvSpPr/>
          <p:nvPr/>
        </p:nvSpPr>
        <p:spPr>
          <a:xfrm>
            <a:off x="4553640" y="0"/>
            <a:ext cx="7634880" cy="6854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6" name="Rectangle 5"/>
          <p:cNvSpPr/>
          <p:nvPr/>
        </p:nvSpPr>
        <p:spPr>
          <a:xfrm>
            <a:off x="4800600" y="855360"/>
            <a:ext cx="29228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alist = [1, 3, 7, 9]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for anum in alist: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print(anum)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Rectangle 6"/>
          <p:cNvSpPr/>
          <p:nvPr/>
        </p:nvSpPr>
        <p:spPr>
          <a:xfrm>
            <a:off x="5236920" y="2169360"/>
            <a:ext cx="1523520" cy="16405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7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9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Rectangle 7"/>
          <p:cNvSpPr/>
          <p:nvPr/>
        </p:nvSpPr>
        <p:spPr>
          <a:xfrm>
            <a:off x="7841520" y="371880"/>
            <a:ext cx="434664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alist = [1, 3, 7, 9]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count = 0 # Represents the index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while(True):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print(alist[count])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if count == len(alist)-1: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print("end")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break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MS PGothic"/>
              </a:rPr>
              <a:t>count = count + 1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Rectangle 8"/>
          <p:cNvSpPr/>
          <p:nvPr/>
        </p:nvSpPr>
        <p:spPr>
          <a:xfrm>
            <a:off x="8663040" y="3554640"/>
            <a:ext cx="1523520" cy="16405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7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9</a:t>
            </a:r>
            <a:endParaRPr b="0" lang="en-GB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2" dur="indefinite" restart="never" nodeType="tmRoot">
          <p:childTnLst>
            <p:seq>
              <p:cTn id="483" dur="indefinite" nodeType="mainSeq">
                <p:childTnLst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8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9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0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3" dur="10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4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5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9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0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5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0" dur="10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1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5" dur="10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6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7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1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5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25588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while loop in Python is used for what type of iteration?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Definite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Indeterminate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Indefinite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Discriminant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73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while loop in Python is used for what type of iteration?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Definite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Indeterminate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ff0000"/>
                </a:solidFill>
                <a:latin typeface="Verdana"/>
                <a:ea typeface="Verdana"/>
              </a:rPr>
              <a:t>Indefinite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Discriminant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42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What can we do with a loop?</a:t>
            </a:r>
            <a:endParaRPr b="0" lang="en-GB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2000"/>
          </a:bodyPr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Search for a particular key value (e.g. person with passport number: AK3535123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Find the maximum/minimum of our data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Oldest person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Lowest debt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Math operations: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Average, sum etc.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Count values: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How many like star wars?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Filtering data: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Export students completed studies with distinction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  <a:p>
            <a:pPr marL="230400" indent="-230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Search in text:</a:t>
            </a:r>
            <a:endParaRPr b="0" lang="en-GB" sz="2800" spc="-1" strike="noStrike">
              <a:solidFill>
                <a:srgbClr val="ffffff"/>
              </a:solidFill>
              <a:latin typeface="Arial"/>
            </a:endParaRPr>
          </a:p>
          <a:p>
            <a:pPr lvl="1" marL="694080" indent="-230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How many times William Shakespeare refers to Verona In “The Tragedy of Romeo and Juliet (1594)”?</a:t>
            </a:r>
            <a:endParaRPr b="0" lang="en-GB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8" dur="indefinite" restart="never" nodeType="tmRoot">
          <p:childTnLst>
            <p:seq>
              <p:cTn id="529" dur="indefinite" nodeType="mainSeq">
                <p:childTnLst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4" dur="1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5" dur="10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6" dur="10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10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2" dur="1000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3" dur="1000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6" dur="10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7" dur="1000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8" dur="1000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1" dur="10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2" dur="1000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3" dur="1000" fill="hold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8" dur="10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9" dur="1000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0" dur="1000" fill="hold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3" dur="10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4" dur="1000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5" dur="1000" fill="hold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0" dur="1000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1" dur="1000" fill="hold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2" dur="1000" fill="hold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5" dur="1000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6" dur="1000" fill="hold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7" dur="1000" fill="hold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2" dur="1000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3" dur="1000" fill="hold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4" dur="1000" fill="hold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7" dur="1000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8" dur="1000" fill="hold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9" dur="1000" fill="hold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4" dur="1000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5" dur="1000" fill="hold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6" dur="1000" fill="hold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9" dur="1000"/>
                                        <p:tgtEl>
                                          <p:spTgt spid="2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0" dur="1000" fill="hold"/>
                                        <p:tgtEl>
                                          <p:spTgt spid="2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1" dur="1000" fill="hold"/>
                                        <p:tgtEl>
                                          <p:spTgt spid="27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Complete question 3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Write a Python script (on VS Code or pen &amp; paper):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Calculate the sum of a list of numbers e.g. [1,4,5]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Assume that your list has only numbers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Adapt your code to calculate the average of the list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Rectangle 3"/>
          <p:cNvSpPr/>
          <p:nvPr/>
        </p:nvSpPr>
        <p:spPr>
          <a:xfrm>
            <a:off x="9411480" y="0"/>
            <a:ext cx="2776680" cy="68544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281" name="Picture 6" descr="A picture containing text, tool, scissors,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9411480" y="0"/>
            <a:ext cx="2776680" cy="155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alist = [1, 4, 5]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mysum = 0     # mysum will store the sum in each iteration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count = 0     # count will keep counting how many elements are in the list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for item in alist: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  </a:t>
            </a: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mysum  = mysum + </a:t>
            </a:r>
            <a:r>
              <a:rPr b="0" lang="en-CA" sz="1800" spc="-1" strike="noStrike">
                <a:solidFill>
                  <a:srgbClr val="ffc000"/>
                </a:solidFill>
                <a:latin typeface="Consolas"/>
                <a:ea typeface="Calibri"/>
              </a:rPr>
              <a:t>item </a:t>
            </a:r>
            <a:r>
              <a:rPr b="0" lang="en-CA" sz="1800" spc="-1" strike="noStrike">
                <a:solidFill>
                  <a:srgbClr val="ffc000"/>
                </a:solidFill>
                <a:latin typeface="Consolas"/>
                <a:ea typeface="Calibri"/>
              </a:rPr>
              <a:t>	</a:t>
            </a: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  </a:t>
            </a: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count = count + </a:t>
            </a:r>
            <a:r>
              <a:rPr b="0" lang="en-CA" sz="1800" spc="-1" strike="noStrike">
                <a:solidFill>
                  <a:srgbClr val="ffc000"/>
                </a:solidFill>
                <a:latin typeface="Consolas"/>
                <a:ea typeface="Calibri"/>
              </a:rPr>
              <a:t>1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 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  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print("Sum is ",mysum)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ffffff"/>
                </a:solidFill>
                <a:latin typeface="Consolas"/>
                <a:ea typeface="Calibri"/>
              </a:rPr>
              <a:t>print("Average is ", mysum/count)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function is a block of code.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It only runs when it is called!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You can </a:t>
            </a:r>
            <a:r>
              <a:rPr b="1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pass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data, known as parameters, into a function.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function can return data as a result.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Picture 2" descr="Image result for mathematics functions"/>
          <p:cNvPicPr/>
          <p:nvPr/>
        </p:nvPicPr>
        <p:blipFill>
          <a:blip r:embed="rId1"/>
          <a:stretch/>
        </p:blipFill>
        <p:spPr>
          <a:xfrm>
            <a:off x="8780040" y="49320"/>
            <a:ext cx="2977200" cy="2950200"/>
          </a:xfrm>
          <a:prstGeom prst="rect">
            <a:avLst/>
          </a:prstGeom>
          <a:ln w="0">
            <a:noFill/>
          </a:ln>
        </p:spPr>
      </p:pic>
      <p:sp>
        <p:nvSpPr>
          <p:cNvPr id="287" name="Rectangle 7"/>
          <p:cNvSpPr/>
          <p:nvPr/>
        </p:nvSpPr>
        <p:spPr>
          <a:xfrm>
            <a:off x="0" y="4438440"/>
            <a:ext cx="12188520" cy="24159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8" name="Rectangle 8"/>
          <p:cNvSpPr/>
          <p:nvPr/>
        </p:nvSpPr>
        <p:spPr>
          <a:xfrm>
            <a:off x="3204000" y="4592520"/>
            <a:ext cx="661212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DejaVu Sans"/>
              </a:rPr>
              <a:t># Syntax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DejaVu Sans"/>
              </a:rPr>
              <a:t>def &lt;name&gt;(&lt;input_parameters&gt;):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DejaVu Sans"/>
              </a:rPr>
              <a:t>    …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DejaVu Sans"/>
              </a:rPr>
              <a:t>    </a:t>
            </a:r>
            <a:r>
              <a:rPr b="0" lang="en-GB" sz="2800" spc="-1" strike="noStrike">
                <a:solidFill>
                  <a:srgbClr val="ffc000"/>
                </a:solidFill>
                <a:latin typeface="Calibri"/>
                <a:ea typeface="DejaVu Sans"/>
              </a:rPr>
              <a:t>return &lt;some_data&gt;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2" dur="indefinite" restart="never" nodeType="tmRoot">
          <p:childTnLst>
            <p:seq>
              <p:cTn id="603" dur="indefinite" nodeType="mainSeq">
                <p:childTnLst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8" dur="10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9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0" dur="1000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5" dur="10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6" dur="10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7" dur="1000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2" dur="10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3" dur="10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4" dur="1000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9" dur="10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0" dur="10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1" dur="1000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More on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6000"/>
          </a:bodyPr>
          <a:p>
            <a:pPr marL="176400" indent="-176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kinds of functions: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639360" indent="-1764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fff361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fff361"/>
                </a:solidFill>
                <a:latin typeface="Verdana"/>
                <a:ea typeface="Verdana"/>
              </a:rPr>
              <a:t>Built-in functions </a:t>
            </a:r>
            <a:r>
              <a:rPr b="0" lang="en-US" sz="2000" spc="-1" strike="noStrike">
                <a:solidFill>
                  <a:srgbClr val="ffffff"/>
                </a:solidFill>
                <a:latin typeface="Verdana"/>
                <a:ea typeface="Verdana"/>
              </a:rPr>
              <a:t>that are provided as part of Python - input(), print(), float(), int() …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639360" indent="-1764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fff361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Verdana"/>
                <a:ea typeface="Verdana"/>
              </a:rPr>
              <a:t>Extra functions provided by modules to be included when coding (more later)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639360" indent="-17640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Verdana"/>
                <a:ea typeface="Verdana"/>
              </a:rPr>
              <a:t>Functions that </a:t>
            </a:r>
            <a:r>
              <a:rPr b="1" lang="en-US" sz="2000" spc="-1" strike="noStrike">
                <a:solidFill>
                  <a:srgbClr val="fff361"/>
                </a:solidFill>
                <a:latin typeface="Verdana"/>
                <a:ea typeface="Verdana"/>
              </a:rPr>
              <a:t>we define ourselves </a:t>
            </a:r>
            <a:r>
              <a:rPr b="0" lang="en-US" sz="2000" spc="-1" strike="noStrike">
                <a:solidFill>
                  <a:srgbClr val="ffffff"/>
                </a:solidFill>
                <a:latin typeface="Verdana"/>
                <a:ea typeface="Verdana"/>
              </a:rPr>
              <a:t>and then use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460440" indent="0">
              <a:lnSpc>
                <a:spcPct val="90000"/>
              </a:lnSpc>
              <a:spcBef>
                <a:spcPts val="49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76400" indent="-176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ffffff"/>
                </a:solidFill>
                <a:uFillTx/>
                <a:latin typeface="Verdana"/>
                <a:ea typeface="Verdana"/>
              </a:rPr>
              <a:t>names of the built-in functions are reserved:</a:t>
            </a:r>
            <a:r>
              <a:rPr b="0" lang="en-US" sz="2000" spc="-1" strike="noStrike">
                <a:solidFill>
                  <a:srgbClr val="ffffff"/>
                </a:solidFill>
                <a:latin typeface="Verdana"/>
                <a:ea typeface="Verdana"/>
              </a:rPr>
              <a:t> avoid them as variable names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176400" indent="-176400">
              <a:lnSpc>
                <a:spcPct val="90000"/>
              </a:lnSpc>
              <a:spcBef>
                <a:spcPts val="100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We </a:t>
            </a:r>
            <a:r>
              <a:rPr b="0" lang="en-US" sz="2400" spc="-1" strike="noStrike">
                <a:solidFill>
                  <a:srgbClr val="ffc000"/>
                </a:solidFill>
                <a:latin typeface="Verdana"/>
                <a:ea typeface="Verdana"/>
              </a:rPr>
              <a:t>call/invoke</a:t>
            </a: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 a function by using its name, parenthesis and list of arguments 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9" dur="indefinite" restart="never" nodeType="tmRoot">
          <p:childTnLst>
            <p:seq>
              <p:cTn id="640" dur="indefinite" nodeType="mainSeq">
                <p:childTnLst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5" dur="10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6" dur="10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7" dur="10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2" dur="10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3" dur="1000" fill="hold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4" dur="1000" fill="hold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9" dur="10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0" dur="1000" fill="hold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1" dur="1000" fill="hold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6" dur="10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7" dur="1000" fill="hold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8" dur="1000" fill="hold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1" dur="1000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2" dur="1000" fill="hold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3" dur="1000" fill="hold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16"/>
          <p:cNvSpPr/>
          <p:nvPr/>
        </p:nvSpPr>
        <p:spPr>
          <a:xfrm>
            <a:off x="0" y="1902600"/>
            <a:ext cx="12188520" cy="49518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Built-in</a:t>
            </a: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765360" y="3526200"/>
            <a:ext cx="10512000" cy="292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max_of_my_list = max(  [1, 5, 7, 2, 6]  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print(max_of_my_list)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# Will print 7!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Box 3"/>
          <p:cNvSpPr/>
          <p:nvPr/>
        </p:nvSpPr>
        <p:spPr>
          <a:xfrm>
            <a:off x="2456640" y="4641120"/>
            <a:ext cx="128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Assignment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Straight Arrow Connector 5"/>
          <p:cNvSpPr/>
          <p:nvPr/>
        </p:nvSpPr>
        <p:spPr>
          <a:xfrm flipH="1" flipV="1">
            <a:off x="2489400" y="3951720"/>
            <a:ext cx="604800" cy="682200"/>
          </a:xfrm>
          <a:custGeom>
            <a:avLst/>
            <a:gdLst>
              <a:gd name="textAreaLeft" fmla="*/ -1440 w 604800"/>
              <a:gd name="textAreaRight" fmla="*/ 606240 w 604800"/>
              <a:gd name="textAreaTop" fmla="*/ 1440 h 682200"/>
              <a:gd name="textAreaBottom" fmla="*/ 686520 h 6822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6" name="Straight Arrow Connector 6"/>
          <p:cNvSpPr/>
          <p:nvPr/>
        </p:nvSpPr>
        <p:spPr>
          <a:xfrm flipH="1">
            <a:off x="6476760" y="2728440"/>
            <a:ext cx="394560" cy="599760"/>
          </a:xfrm>
          <a:custGeom>
            <a:avLst/>
            <a:gdLst>
              <a:gd name="textAreaLeft" fmla="*/ -1440 w 394560"/>
              <a:gd name="textAreaRight" fmla="*/ 396000 w 394560"/>
              <a:gd name="textAreaTop" fmla="*/ 0 h 599760"/>
              <a:gd name="textAreaBottom" fmla="*/ 602640 h 5997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7" name="TextBox 9"/>
          <p:cNvSpPr/>
          <p:nvPr/>
        </p:nvSpPr>
        <p:spPr>
          <a:xfrm>
            <a:off x="6323760" y="2359080"/>
            <a:ext cx="222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Argument/parameter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Straight Arrow Connector 10"/>
          <p:cNvSpPr/>
          <p:nvPr/>
        </p:nvSpPr>
        <p:spPr>
          <a:xfrm flipH="1" flipV="1">
            <a:off x="4815720" y="4133160"/>
            <a:ext cx="195840" cy="364680"/>
          </a:xfrm>
          <a:custGeom>
            <a:avLst/>
            <a:gdLst>
              <a:gd name="textAreaLeft" fmla="*/ -1440 w 195840"/>
              <a:gd name="textAreaRight" fmla="*/ 197280 w 195840"/>
              <a:gd name="textAreaTop" fmla="*/ 1440 h 364680"/>
              <a:gd name="textAreaBottom" fmla="*/ 369000 h 3646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9" name="TextBox 11"/>
          <p:cNvSpPr/>
          <p:nvPr/>
        </p:nvSpPr>
        <p:spPr>
          <a:xfrm>
            <a:off x="4773240" y="4640040"/>
            <a:ext cx="970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function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ight Arrow 5"/>
          <p:cNvSpPr/>
          <p:nvPr/>
        </p:nvSpPr>
        <p:spPr>
          <a:xfrm>
            <a:off x="301320" y="2213280"/>
            <a:ext cx="199152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Rectangle 3"/>
          <p:cNvSpPr/>
          <p:nvPr/>
        </p:nvSpPr>
        <p:spPr>
          <a:xfrm>
            <a:off x="2493720" y="2114640"/>
            <a:ext cx="1627920" cy="1316160"/>
          </a:xfrm>
          <a:prstGeom prst="rect">
            <a:avLst/>
          </a:prstGeom>
          <a:solidFill>
            <a:srgbClr val="26425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Courier New"/>
                <a:ea typeface="DejaVu Sans"/>
              </a:rPr>
              <a:t>len()</a:t>
            </a:r>
            <a:endParaRPr b="0" lang="en-GB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3" name="TextBox 4"/>
          <p:cNvSpPr/>
          <p:nvPr/>
        </p:nvSpPr>
        <p:spPr>
          <a:xfrm>
            <a:off x="425880" y="2556000"/>
            <a:ext cx="15602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Hi there!”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Right Arrow 6"/>
          <p:cNvSpPr/>
          <p:nvPr/>
        </p:nvSpPr>
        <p:spPr>
          <a:xfrm>
            <a:off x="4322520" y="2213280"/>
            <a:ext cx="76536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5" name="TextBox 7"/>
          <p:cNvSpPr/>
          <p:nvPr/>
        </p:nvSpPr>
        <p:spPr>
          <a:xfrm>
            <a:off x="4439160" y="2556000"/>
            <a:ext cx="333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Right Arrow 8"/>
          <p:cNvSpPr/>
          <p:nvPr/>
        </p:nvSpPr>
        <p:spPr>
          <a:xfrm>
            <a:off x="7272720" y="939960"/>
            <a:ext cx="183564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Rectangle 9"/>
          <p:cNvSpPr/>
          <p:nvPr/>
        </p:nvSpPr>
        <p:spPr>
          <a:xfrm>
            <a:off x="9362520" y="806760"/>
            <a:ext cx="1627920" cy="1316160"/>
          </a:xfrm>
          <a:prstGeom prst="rect">
            <a:avLst/>
          </a:prstGeom>
          <a:solidFill>
            <a:srgbClr val="26425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ffffff"/>
                </a:solidFill>
                <a:latin typeface="Courier New"/>
                <a:ea typeface="DejaVu Sans"/>
              </a:rPr>
              <a:t>len()</a:t>
            </a:r>
            <a:endParaRPr b="0" lang="en-GB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8" name="TextBox 10"/>
          <p:cNvSpPr/>
          <p:nvPr/>
        </p:nvSpPr>
        <p:spPr>
          <a:xfrm>
            <a:off x="4669920" y="1270080"/>
            <a:ext cx="24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atext = “Hi there!”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Right Arrow 11"/>
          <p:cNvSpPr/>
          <p:nvPr/>
        </p:nvSpPr>
        <p:spPr>
          <a:xfrm>
            <a:off x="11061000" y="939960"/>
            <a:ext cx="76536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0" name="TextBox 12"/>
          <p:cNvSpPr/>
          <p:nvPr/>
        </p:nvSpPr>
        <p:spPr>
          <a:xfrm>
            <a:off x="11177280" y="1282680"/>
            <a:ext cx="333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Freeform 13"/>
          <p:cNvSpPr/>
          <p:nvPr/>
        </p:nvSpPr>
        <p:spPr>
          <a:xfrm>
            <a:off x="1226160" y="1578960"/>
            <a:ext cx="2500560" cy="1098360"/>
          </a:xfrm>
          <a:custGeom>
            <a:avLst/>
            <a:gdLst>
              <a:gd name="textAreaLeft" fmla="*/ 0 w 2500560"/>
              <a:gd name="textAreaRight" fmla="*/ 2503440 w 2500560"/>
              <a:gd name="textAreaTop" fmla="*/ 0 h 1098360"/>
              <a:gd name="textAreaBottom" fmla="*/ 1101240 h 1098360"/>
            </a:gdLst>
            <a:ahLst/>
            <a:rect l="textAreaLeft" t="textAreaTop" r="textAreaRight" b="textAreaBottom"/>
            <a:pathLst>
              <a:path w="2504209" h="1102041">
                <a:moveTo>
                  <a:pt x="0" y="946177"/>
                </a:moveTo>
                <a:cubicBezTo>
                  <a:pt x="121227" y="605874"/>
                  <a:pt x="242455" y="265572"/>
                  <a:pt x="602673" y="125295"/>
                </a:cubicBezTo>
                <a:cubicBezTo>
                  <a:pt x="962891" y="-14982"/>
                  <a:pt x="1844386" y="-58278"/>
                  <a:pt x="2161309" y="104513"/>
                </a:cubicBezTo>
                <a:cubicBezTo>
                  <a:pt x="2478232" y="267304"/>
                  <a:pt x="2491220" y="684672"/>
                  <a:pt x="2504209" y="1102041"/>
                </a:cubicBezTo>
              </a:path>
            </a:pathLst>
          </a:custGeom>
          <a:noFill/>
          <a:ln>
            <a:solidFill>
              <a:srgbClr val="fff361"/>
            </a:solidFill>
            <a:headEnd len="med" type="oval" w="med"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2" name="Freeform 14"/>
          <p:cNvSpPr/>
          <p:nvPr/>
        </p:nvSpPr>
        <p:spPr>
          <a:xfrm>
            <a:off x="8089560" y="290160"/>
            <a:ext cx="2500560" cy="1098360"/>
          </a:xfrm>
          <a:custGeom>
            <a:avLst/>
            <a:gdLst>
              <a:gd name="textAreaLeft" fmla="*/ 0 w 2500560"/>
              <a:gd name="textAreaRight" fmla="*/ 2503440 w 2500560"/>
              <a:gd name="textAreaTop" fmla="*/ 0 h 1098360"/>
              <a:gd name="textAreaBottom" fmla="*/ 1101240 h 1098360"/>
            </a:gdLst>
            <a:ahLst/>
            <a:rect l="textAreaLeft" t="textAreaTop" r="textAreaRight" b="textAreaBottom"/>
            <a:pathLst>
              <a:path w="2504209" h="1102041">
                <a:moveTo>
                  <a:pt x="0" y="946177"/>
                </a:moveTo>
                <a:cubicBezTo>
                  <a:pt x="121227" y="605874"/>
                  <a:pt x="242455" y="265572"/>
                  <a:pt x="602673" y="125295"/>
                </a:cubicBezTo>
                <a:cubicBezTo>
                  <a:pt x="962891" y="-14982"/>
                  <a:pt x="1844386" y="-58278"/>
                  <a:pt x="2161309" y="104513"/>
                </a:cubicBezTo>
                <a:cubicBezTo>
                  <a:pt x="2478232" y="267304"/>
                  <a:pt x="2491220" y="684672"/>
                  <a:pt x="2504209" y="1102041"/>
                </a:cubicBezTo>
              </a:path>
            </a:pathLst>
          </a:custGeom>
          <a:noFill/>
          <a:ln>
            <a:solidFill>
              <a:srgbClr val="fff361"/>
            </a:solidFill>
            <a:headEnd len="med" type="oval" w="med"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3" name="Right Arrow 21"/>
          <p:cNvSpPr/>
          <p:nvPr/>
        </p:nvSpPr>
        <p:spPr>
          <a:xfrm>
            <a:off x="5391000" y="3754440"/>
            <a:ext cx="183564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atext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Rectangle 22"/>
          <p:cNvSpPr/>
          <p:nvPr/>
        </p:nvSpPr>
        <p:spPr>
          <a:xfrm>
            <a:off x="7347960" y="3686040"/>
            <a:ext cx="3821400" cy="1995840"/>
          </a:xfrm>
          <a:prstGeom prst="rect">
            <a:avLst/>
          </a:prstGeom>
          <a:solidFill>
            <a:srgbClr val="26425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def myCount(argument):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  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Count = 0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  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for letter in argument: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    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count=count+1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  </a:t>
            </a: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return(count)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Courier New"/>
                <a:ea typeface="DejaVu Sans"/>
              </a:rPr>
              <a:t> </a:t>
            </a:r>
            <a:endParaRPr b="0" lang="en-GB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5" name="TextBox 23"/>
          <p:cNvSpPr/>
          <p:nvPr/>
        </p:nvSpPr>
        <p:spPr>
          <a:xfrm>
            <a:off x="2788200" y="4084560"/>
            <a:ext cx="2494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atext = “Hi there!”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Right Arrow 24"/>
          <p:cNvSpPr/>
          <p:nvPr/>
        </p:nvSpPr>
        <p:spPr>
          <a:xfrm>
            <a:off x="11252880" y="3754440"/>
            <a:ext cx="765360" cy="1118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cfe8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7" name="TextBox 25"/>
          <p:cNvSpPr/>
          <p:nvPr/>
        </p:nvSpPr>
        <p:spPr>
          <a:xfrm>
            <a:off x="11303280" y="4127040"/>
            <a:ext cx="333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9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Freeform 26"/>
          <p:cNvSpPr/>
          <p:nvPr/>
        </p:nvSpPr>
        <p:spPr>
          <a:xfrm rot="21270600">
            <a:off x="6220080" y="3102840"/>
            <a:ext cx="3317040" cy="1038960"/>
          </a:xfrm>
          <a:custGeom>
            <a:avLst/>
            <a:gdLst>
              <a:gd name="textAreaLeft" fmla="*/ 0 w 3317040"/>
              <a:gd name="textAreaRight" fmla="*/ 3319920 w 3317040"/>
              <a:gd name="textAreaTop" fmla="*/ 0 h 1038960"/>
              <a:gd name="textAreaBottom" fmla="*/ 1041840 h 1038960"/>
            </a:gdLst>
            <a:ahLst/>
            <a:rect l="textAreaLeft" t="textAreaTop" r="textAreaRight" b="textAreaBottom"/>
            <a:pathLst>
              <a:path w="2504209" h="1102041">
                <a:moveTo>
                  <a:pt x="0" y="946177"/>
                </a:moveTo>
                <a:cubicBezTo>
                  <a:pt x="121227" y="605874"/>
                  <a:pt x="242455" y="265572"/>
                  <a:pt x="602673" y="125295"/>
                </a:cubicBezTo>
                <a:cubicBezTo>
                  <a:pt x="962891" y="-14982"/>
                  <a:pt x="1844386" y="-58278"/>
                  <a:pt x="2161309" y="104513"/>
                </a:cubicBezTo>
                <a:cubicBezTo>
                  <a:pt x="2478232" y="267304"/>
                  <a:pt x="2491220" y="684672"/>
                  <a:pt x="2504209" y="1102041"/>
                </a:cubicBezTo>
              </a:path>
            </a:pathLst>
          </a:custGeom>
          <a:noFill/>
          <a:ln>
            <a:solidFill>
              <a:srgbClr val="fff361"/>
            </a:solidFill>
            <a:headEnd len="med" type="oval" w="med"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4" dur="indefinite" restart="never" nodeType="tmRoot">
          <p:childTnLst>
            <p:seq>
              <p:cTn id="675" dur="indefinite" nodeType="mainSeq">
                <p:childTnLst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Recap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Input from the user: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c000"/>
                </a:solidFill>
                <a:latin typeface="Verdana"/>
                <a:ea typeface="Verdana"/>
              </a:rPr>
              <a:t>name = input(“What is your name? ”)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Output to the user: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ffc000"/>
                </a:solidFill>
                <a:latin typeface="Verdana"/>
                <a:ea typeface="Verdana"/>
              </a:rPr>
              <a:t>print(“Your name is ”, name)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10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866880" y="1882800"/>
            <a:ext cx="7886520" cy="162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You can pass </a:t>
            </a:r>
            <a:r>
              <a:rPr b="0" lang="en-GB" sz="2800" spc="-1" strike="noStrike">
                <a:solidFill>
                  <a:srgbClr val="ffff00"/>
                </a:solidFill>
                <a:latin typeface="Verdana"/>
                <a:ea typeface="Verdana"/>
              </a:rPr>
              <a:t>data</a:t>
            </a:r>
            <a:r>
              <a:rPr b="1" lang="en-GB" sz="2800" spc="-1" strike="noStrike">
                <a:solidFill>
                  <a:srgbClr val="ffff00"/>
                </a:solidFill>
                <a:latin typeface="Verdana"/>
                <a:ea typeface="Verdana"/>
              </a:rPr>
              <a:t> 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known as parameters, into a function.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function can </a:t>
            </a:r>
            <a:r>
              <a:rPr b="0" lang="en-GB" sz="2800" spc="-1" strike="noStrike">
                <a:solidFill>
                  <a:srgbClr val="ffff00"/>
                </a:solidFill>
                <a:latin typeface="Verdana"/>
                <a:ea typeface="Verdana"/>
              </a:rPr>
              <a:t>return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data as a result.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Picture 2" descr="Image result for mathematics functions"/>
          <p:cNvPicPr/>
          <p:nvPr/>
        </p:nvPicPr>
        <p:blipFill>
          <a:blip r:embed="rId1"/>
          <a:stretch/>
        </p:blipFill>
        <p:spPr>
          <a:xfrm>
            <a:off x="8645400" y="270360"/>
            <a:ext cx="3384000" cy="5052240"/>
          </a:xfrm>
          <a:prstGeom prst="rect">
            <a:avLst/>
          </a:prstGeom>
          <a:ln w="0">
            <a:noFill/>
          </a:ln>
        </p:spPr>
      </p:pic>
      <p:sp>
        <p:nvSpPr>
          <p:cNvPr id="322" name="Rectangle 6"/>
          <p:cNvSpPr/>
          <p:nvPr/>
        </p:nvSpPr>
        <p:spPr>
          <a:xfrm>
            <a:off x="0" y="4438440"/>
            <a:ext cx="9317160" cy="24159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3" name="Straight Arrow Connector 5"/>
          <p:cNvSpPr/>
          <p:nvPr/>
        </p:nvSpPr>
        <p:spPr>
          <a:xfrm flipV="1">
            <a:off x="4057200" y="1002600"/>
            <a:ext cx="4884120" cy="827280"/>
          </a:xfrm>
          <a:custGeom>
            <a:avLst/>
            <a:gdLst>
              <a:gd name="textAreaLeft" fmla="*/ 0 w 4884120"/>
              <a:gd name="textAreaRight" fmla="*/ 4887000 w 4884120"/>
              <a:gd name="textAreaTop" fmla="*/ -1440 h 827280"/>
              <a:gd name="textAreaBottom" fmla="*/ 828720 h 8272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4" name="Straight Arrow Connector 9"/>
          <p:cNvSpPr/>
          <p:nvPr/>
        </p:nvSpPr>
        <p:spPr>
          <a:xfrm>
            <a:off x="4956480" y="2679480"/>
            <a:ext cx="4942440" cy="28800"/>
          </a:xfrm>
          <a:custGeom>
            <a:avLst/>
            <a:gdLst>
              <a:gd name="textAreaLeft" fmla="*/ 0 w 4942440"/>
              <a:gd name="textAreaRight" fmla="*/ 4945320 w 4942440"/>
              <a:gd name="textAreaTop" fmla="*/ 0 h 28800"/>
              <a:gd name="textAreaBottom" fmla="*/ 31680 h 2880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ffffff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13320" bIns="-1332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5" name="Rounded Rectangle 10"/>
          <p:cNvSpPr/>
          <p:nvPr/>
        </p:nvSpPr>
        <p:spPr>
          <a:xfrm>
            <a:off x="3546720" y="1840680"/>
            <a:ext cx="1017000" cy="5353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6" name="Rounded Rectangle 13"/>
          <p:cNvSpPr/>
          <p:nvPr/>
        </p:nvSpPr>
        <p:spPr>
          <a:xfrm>
            <a:off x="3772080" y="2679480"/>
            <a:ext cx="1263960" cy="53532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7" name="Content Placeholder 2"/>
          <p:cNvSpPr/>
          <p:nvPr/>
        </p:nvSpPr>
        <p:spPr>
          <a:xfrm>
            <a:off x="838080" y="3449880"/>
            <a:ext cx="7886520" cy="94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b="1" lang="en-GB" sz="2800" spc="-1" strike="noStrike">
                <a:solidFill>
                  <a:srgbClr val="ffff00"/>
                </a:solidFill>
                <a:latin typeface="Verdana"/>
                <a:ea typeface="Verdana"/>
              </a:rPr>
              <a:t>return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value of a function could be the </a:t>
            </a:r>
            <a:r>
              <a:rPr b="1" lang="en-GB" sz="2800" spc="-1" strike="noStrike">
                <a:solidFill>
                  <a:srgbClr val="ffff00"/>
                </a:solidFill>
                <a:latin typeface="Verdana"/>
                <a:ea typeface="Verdana"/>
              </a:rPr>
              <a:t>input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to another function.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Rectangle 14"/>
          <p:cNvSpPr/>
          <p:nvPr/>
        </p:nvSpPr>
        <p:spPr>
          <a:xfrm>
            <a:off x="554040" y="4969800"/>
            <a:ext cx="278820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def calc_square(x):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return x**2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print(calc_square(2))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Rectangle 16"/>
          <p:cNvSpPr/>
          <p:nvPr/>
        </p:nvSpPr>
        <p:spPr>
          <a:xfrm>
            <a:off x="3771720" y="4563000"/>
            <a:ext cx="511920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def average_of_three(x,y,z):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   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return (x+y+z)/3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print(average_of_three(10,20,30))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4" dur="indefinite" restart="never" nodeType="tmRoot">
          <p:childTnLst>
            <p:seq>
              <p:cTn id="705" dur="indefinite" nodeType="mainSeq">
                <p:childTnLst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0" dur="10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1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2" dur="10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6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7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7" dur="10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8" dur="10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9" dur="10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4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4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5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6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2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3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8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9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0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Parameters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569560" cy="434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A parameter is a variable which we use in the function definition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variable allows the code in the function to access the arguments for a particular function invocation.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Rectangle 6"/>
          <p:cNvSpPr/>
          <p:nvPr/>
        </p:nvSpPr>
        <p:spPr>
          <a:xfrm>
            <a:off x="6411240" y="0"/>
            <a:ext cx="5777280" cy="6854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3" name="Rectangle 7"/>
          <p:cNvSpPr/>
          <p:nvPr/>
        </p:nvSpPr>
        <p:spPr>
          <a:xfrm>
            <a:off x="6702120" y="439200"/>
            <a:ext cx="5382360" cy="59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# This function does not RETURN a value, it only prints!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def greet(lang):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if lang == "es":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print("Hola")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elif lang == " fr " 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print("Bonjour")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else: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          </a:t>
            </a: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print("Hello")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 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greet("es")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1" dur="indefinite" restart="never" nodeType="tmRoot">
          <p:childTnLst>
            <p:seq>
              <p:cTn id="762" dur="indefinite" nodeType="mainSeq">
                <p:childTnLst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7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8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9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4" dur="10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5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6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1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The “Return value” of a function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 “good” function is one that produces a result (or return value)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return statement ends the function execution and “sends back” the result of the function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We still can include print statements in the functions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This is mainly for testing reasons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4" dur="indefinite" restart="never" nodeType="tmRoot">
          <p:childTnLst>
            <p:seq>
              <p:cTn id="785" dur="indefinite" nodeType="mainSeq">
                <p:childTnLst>
                  <p:par>
                    <p:cTn id="786" fill="hold">
                      <p:stCondLst>
                        <p:cond delay="indefinite"/>
                      </p:stCondLst>
                      <p:childTnLst>
                        <p:par>
                          <p:cTn id="787" fill="hold">
                            <p:stCondLst>
                              <p:cond delay="0"/>
                            </p:stCondLst>
                            <p:childTnLst>
                              <p:par>
                                <p:cTn id="78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0" dur="1000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1" dur="100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2" dur="1000" fill="hold"/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7" dur="1000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8" dur="1000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9" dur="1000" fill="hold"/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4" dur="1000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5" dur="1000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6" dur="1000" fill="hold"/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9" dur="1000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0" dur="1000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1" dur="1000" fill="hold"/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5"/>
          <p:cNvSpPr/>
          <p:nvPr/>
        </p:nvSpPr>
        <p:spPr>
          <a:xfrm>
            <a:off x="0" y="4942080"/>
            <a:ext cx="12188520" cy="5853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7" name="Rectangle 3"/>
          <p:cNvSpPr/>
          <p:nvPr/>
        </p:nvSpPr>
        <p:spPr>
          <a:xfrm>
            <a:off x="0" y="2572200"/>
            <a:ext cx="12188520" cy="13888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Multiple parameters and Arguments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7000"/>
          </a:bodyPr>
          <a:p>
            <a:pPr marL="233280" indent="-2332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We can define </a:t>
            </a:r>
            <a:r>
              <a:rPr b="1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more than one parameters 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in the function definition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c000"/>
                </a:solidFill>
                <a:latin typeface="Verdana"/>
                <a:ea typeface="MS PGothic"/>
              </a:rPr>
              <a:t>def addtwo(a, b):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c000"/>
                </a:solidFill>
                <a:latin typeface="Verdana"/>
                <a:ea typeface="MS PGothic"/>
              </a:rPr>
              <a:t>    </a:t>
            </a:r>
            <a:r>
              <a:rPr b="0" lang="en-US" sz="2600" spc="-1" strike="noStrike">
                <a:solidFill>
                  <a:srgbClr val="ffc000"/>
                </a:solidFill>
                <a:latin typeface="Verdana"/>
                <a:ea typeface="MS PGothic"/>
              </a:rPr>
              <a:t>added = a + b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ffc000"/>
                </a:solidFill>
                <a:latin typeface="Verdana"/>
                <a:ea typeface="MS PGothic"/>
              </a:rPr>
              <a:t>    </a:t>
            </a:r>
            <a:r>
              <a:rPr b="0" lang="en-US" sz="2600" spc="-1" strike="noStrike">
                <a:solidFill>
                  <a:srgbClr val="ffc000"/>
                </a:solidFill>
                <a:latin typeface="Verdana"/>
                <a:ea typeface="MS PGothic"/>
              </a:rPr>
              <a:t>return added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233280" indent="-2332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We simply </a:t>
            </a:r>
            <a:r>
              <a:rPr b="1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use the arguments 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when we call the function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c000"/>
                </a:solidFill>
                <a:latin typeface="Verdana"/>
                <a:ea typeface="MS PGothic"/>
              </a:rPr>
              <a:t>x = addtwo(3, 5)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702720" indent="-2332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We match the number and order of arguments and parameters: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70272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i="1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3 goes to a and 5 goes to 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2" dur="indefinite" restart="never" nodeType="tmRoot">
          <p:childTnLst>
            <p:seq>
              <p:cTn id="813" dur="indefinite" nodeType="mainSeq">
                <p:childTnLst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8" dur="10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9" dur="10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0" dur="10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5" dur="10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6" dur="1000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7" dur="1000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2" dur="10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3" dur="1000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4" dur="1000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5" fill="hold">
                      <p:stCondLst>
                        <p:cond delay="indefinite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9" dur="10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0" dur="1000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1" dur="1000" fill="hold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2" fill="hold">
                      <p:stCondLst>
                        <p:cond delay="indefinite"/>
                      </p:stCondLst>
                      <p:childTnLst>
                        <p:par>
                          <p:cTn id="843" fill="hold">
                            <p:stCondLst>
                              <p:cond delay="0"/>
                            </p:stCondLst>
                            <p:childTnLst>
                              <p:par>
                                <p:cTn id="8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6" dur="1000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7" dur="1000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8" dur="1000" fill="hold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3" dur="1000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4" dur="1000" fill="hold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5" dur="1000" fill="hold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0" dur="1000"/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1" dur="1000" fill="hold"/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2" dur="1000" fill="hold"/>
                                        <p:tgtEl>
                                          <p:spTgt spid="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4"/>
          <p:cNvSpPr/>
          <p:nvPr/>
        </p:nvSpPr>
        <p:spPr>
          <a:xfrm>
            <a:off x="0" y="3065400"/>
            <a:ext cx="12188520" cy="378900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Void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When a function does not return a value, we call it a "void" function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Void functions usually print results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def sayhello(who):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        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print ('Hello,', who + '!’)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       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c000"/>
                </a:solidFill>
                <a:latin typeface="Verdana"/>
                <a:ea typeface="Verdana"/>
              </a:rPr>
              <a:t>print ('What a lovely day.’)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3" dur="indefinite" restart="never" nodeType="tmRoot">
          <p:childTnLst>
            <p:seq>
              <p:cTn id="864" dur="indefinite" nodeType="mainSeq">
                <p:childTnLst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9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0" dur="10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1" dur="10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4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5" dur="10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6" dur="10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7" fill="hold">
                      <p:stCondLst>
                        <p:cond delay="indefinite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1" dur="1000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2" dur="10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3" dur="1000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4" fill="hold">
                      <p:stCondLst>
                        <p:cond delay="indefinite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8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9" dur="1000" fill="hold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0" dur="1000" fill="hold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5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6" dur="1000" fill="hold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7" dur="1000" fill="hold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When to use functions?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avoid repeating code!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Define a function and call it, by passing the correct number of arguments.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If a block becomes too long or complex!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Break it up in “logical” chunks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Put those chunks into functions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Make a library of common stuff that you do over and over - perhaps share it with your friends...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8" dur="indefinite" restart="never" nodeType="tmRoot">
          <p:childTnLst>
            <p:seq>
              <p:cTn id="899" dur="indefinite" nodeType="mainSeq">
                <p:childTnLst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4" dur="10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5" dur="1000" fill="hold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6" dur="1000" fill="hold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9" dur="1000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10" dur="1000" fill="hold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1" dur="1000" fill="hold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6" dur="1000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17" dur="1000" fill="hold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8" dur="1000" fill="hold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1" dur="1000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2" dur="1000" fill="hold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3" dur="1000" fill="hold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6" dur="1000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7" dur="1000" fill="hold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8" dur="1000" fill="hold"/>
                                        <p:tgtEl>
                                          <p:spTgt spid="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3" dur="1000"/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34" dur="1000" fill="hold"/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5" dur="1000" fill="hold"/>
                                        <p:tgtEl>
                                          <p:spTgt spid="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 1/4!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19612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is the default return value for a function that does not return any value explicitly?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None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Int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Null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String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48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 2/4!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21916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items are present in the function header?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function name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function name and parameter list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parameter list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return value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2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 3/4!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8704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keywords marks the beginning of the function block?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fun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define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def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function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6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 4/4!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30664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function definition does not return any value?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function that prints integers from 1 to 100.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function that returns a random integer from 1 to 100.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function that checks whether the current second is an integer from 1 to 100.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function that converts an uppercase letter to lowercase.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Rectangle 3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0" name="Picture 4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Recap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77880" cy="434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Data type conversion: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int(&lt;value&gt;) #float, str…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Conditionals: </a:t>
            </a:r>
            <a:r>
              <a:rPr b="0" lang="en-CA" sz="2800" spc="-1" strike="noStrike">
                <a:solidFill>
                  <a:srgbClr val="ffffff"/>
                </a:solidFill>
                <a:latin typeface="Verdana"/>
                <a:ea typeface="Verdana"/>
              </a:rPr>
              <a:t>Syntax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if &lt;condition&gt;: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   </a:t>
            </a: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&lt;statement&gt;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elif &lt;condition&gt;: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   </a:t>
            </a: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&lt;statement&gt;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else: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   </a:t>
            </a:r>
            <a:r>
              <a:rPr b="0" lang="en-CA" sz="2400" spc="-1" strike="noStrike">
                <a:solidFill>
                  <a:srgbClr val="ffc000"/>
                </a:solidFill>
                <a:latin typeface="Verdana"/>
                <a:ea typeface="Verdana"/>
              </a:rPr>
              <a:t>&lt;statement&gt;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019920" y="1825560"/>
            <a:ext cx="5915520" cy="434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Equal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10 == 10 -&gt; This expression is True!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if (a==10) … If the condition is True…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a=10 is a value assignment not a condition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Not equal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5!=5 -&gt; This expression is False!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if (a!=0): print(10/a)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1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10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1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1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" dur="1000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4" dur="10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10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1" dur="10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100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1000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1" dur="10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Quiz answers!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9000"/>
          </a:bodyPr>
          <a:p>
            <a:pPr marL="229680" indent="-229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is the default return value for a function that does not return any value explicitly?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154520" indent="-2296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None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marL="229680" indent="-229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items are present in the function header?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91920" indent="-2296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function name and parameter list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9680" indent="-229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keywords marks the beginning of the function block?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91920" indent="-2296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Verdana"/>
                <a:ea typeface="Verdana"/>
              </a:rPr>
              <a:t>def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9680" indent="-2296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Which of the following function definition does not return any value?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91920" indent="-22968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function that prints integers from 1 to 100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Working with text files in Python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</a:t>
            </a:r>
            <a:r>
              <a:rPr b="0" i="1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sometext.txt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 file: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Two households, both alike in dignity,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In fair Verona, where we lay our scene,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From ancient grudge break to new mutiny,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Where civil blood makes civil hands unclean.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Rectangle 3"/>
          <p:cNvSpPr/>
          <p:nvPr/>
        </p:nvSpPr>
        <p:spPr>
          <a:xfrm>
            <a:off x="0" y="3910320"/>
            <a:ext cx="12188520" cy="29440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Rectangle 4"/>
          <p:cNvSpPr/>
          <p:nvPr/>
        </p:nvSpPr>
        <p:spPr>
          <a:xfrm>
            <a:off x="1074240" y="4559400"/>
            <a:ext cx="1080936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2401"/>
              </a:spcAft>
            </a:pP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file = open("sometext.txt", "r")</a:t>
            </a: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# Open the file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401"/>
              </a:spcAft>
            </a:pP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mydata = file.read()</a:t>
            </a: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ffc000"/>
                </a:solidFill>
                <a:latin typeface="Courier New"/>
                <a:ea typeface="DejaVu Sans"/>
              </a:rPr>
              <a:t>   # Read it into a variable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6" dur="indefinite" restart="never" nodeType="tmRoot">
          <p:childTnLst>
            <p:seq>
              <p:cTn id="937" dur="indefinite" nodeType="mainSeq">
                <p:childTnLst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2" dur="10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3" dur="10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4" dur="10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7" dur="1000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48" dur="10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9" dur="1000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2" dur="1000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3" dur="10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4" dur="1000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57" dur="1000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58" dur="100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9" dur="100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2" dur="1000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63" dur="1000" fill="hold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4" dur="1000" fill="hold"/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9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Count a “w” in text!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Rectangle 3"/>
          <p:cNvSpPr/>
          <p:nvPr/>
        </p:nvSpPr>
        <p:spPr>
          <a:xfrm>
            <a:off x="0" y="1517040"/>
            <a:ext cx="12188520" cy="533736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9" name="Rectangle 4"/>
          <p:cNvSpPr/>
          <p:nvPr/>
        </p:nvSpPr>
        <p:spPr>
          <a:xfrm>
            <a:off x="1163880" y="1991160"/>
            <a:ext cx="10399680" cy="34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file = open("sometext.txt", "r")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Open the file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mydata = file.read()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Read it into a variable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how many 'w' in my text?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count_w =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for letter in mydata: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if letter == "w":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count_w=count_w+1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print(count_w)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2" dur="indefinite" restart="never" nodeType="tmRoot">
          <p:childTnLst>
            <p:seq>
              <p:cTn id="973" dur="indefinite" nodeType="mainSeq">
                <p:childTnLst>
                  <p:par>
                    <p:cTn id="974" fill="hold">
                      <p:stCondLst>
                        <p:cond delay="indefinite"/>
                      </p:stCondLst>
                      <p:childTnLst>
                        <p:par>
                          <p:cTn id="975" fill="hold">
                            <p:stCondLst>
                              <p:cond delay="0"/>
                            </p:stCondLst>
                            <p:childTnLst>
                              <p:par>
                                <p:cTn id="9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8" dur="10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9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0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1" fill="hold">
                      <p:stCondLst>
                        <p:cond delay="indefinite"/>
                      </p:stCondLst>
                      <p:childTnLst>
                        <p:par>
                          <p:cTn id="982" fill="hold">
                            <p:stCondLst>
                              <p:cond delay="0"/>
                            </p:stCondLst>
                            <p:childTnLst>
                              <p:par>
                                <p:cTn id="98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5" dur="10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6" dur="100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7" dur="100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8" fill="hold">
                      <p:stCondLst>
                        <p:cond delay="indefinite"/>
                      </p:stCondLst>
                      <p:childTnLst>
                        <p:par>
                          <p:cTn id="989" fill="hold">
                            <p:stCondLst>
                              <p:cond delay="0"/>
                            </p:stCondLst>
                            <p:childTnLst>
                              <p:par>
                                <p:cTn id="9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2" dur="10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3" dur="1000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4" dur="1000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9" dur="10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0" dur="1000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1" dur="1000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6" dur="10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7" dur="1000" fill="hold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8" dur="1000" fill="hold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3" dur="1000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4" dur="1000" fill="hold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5" dur="1000" fill="hold"/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6" fill="hold">
                      <p:stCondLst>
                        <p:cond delay="indefinite"/>
                      </p:stCondLst>
                      <p:childTnLst>
                        <p:par>
                          <p:cTn id="1017" fill="hold">
                            <p:stCondLst>
                              <p:cond delay="0"/>
                            </p:stCondLst>
                            <p:childTnLst>
                              <p:par>
                                <p:cTn id="10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0" dur="1000"/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1" dur="1000" fill="hold"/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2" dur="1000" fill="hold"/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7" dur="1000"/>
                                        <p:tgtEl>
                                          <p:spTgt spid="3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8" dur="1000" fill="hold"/>
                                        <p:tgtEl>
                                          <p:spTgt spid="3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9" dur="1000" fill="hold"/>
                                        <p:tgtEl>
                                          <p:spTgt spid="3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0" fill="hold">
                      <p:stCondLst>
                        <p:cond delay="indefinite"/>
                      </p:stCondLst>
                      <p:childTnLst>
                        <p:par>
                          <p:cTn id="1031" fill="hold">
                            <p:stCondLst>
                              <p:cond delay="0"/>
                            </p:stCondLst>
                            <p:childTnLst>
                              <p:par>
                                <p:cTn id="10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4" dur="1000"/>
                                        <p:tgtEl>
                                          <p:spTgt spid="3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5" dur="1000" fill="hold"/>
                                        <p:tgtEl>
                                          <p:spTgt spid="3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6" dur="1000" fill="hold"/>
                                        <p:tgtEl>
                                          <p:spTgt spid="3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3"/>
          <p:cNvSpPr/>
          <p:nvPr/>
        </p:nvSpPr>
        <p:spPr>
          <a:xfrm>
            <a:off x="4946040" y="0"/>
            <a:ext cx="7242480" cy="6854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1" name="Rectangle 4"/>
          <p:cNvSpPr/>
          <p:nvPr/>
        </p:nvSpPr>
        <p:spPr>
          <a:xfrm>
            <a:off x="5122800" y="1690560"/>
            <a:ext cx="7065720" cy="39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c000"/>
                </a:solidFill>
                <a:latin typeface="Courier New"/>
                <a:ea typeface="DejaVu Sans"/>
              </a:rPr>
              <a:t># Open the file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c000"/>
                </a:solidFill>
                <a:latin typeface="Courier New"/>
                <a:ea typeface="DejaVu Sans"/>
              </a:rPr>
              <a:t>file = open("sometext.txt", "r")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c000"/>
                </a:solidFill>
                <a:latin typeface="Courier New"/>
                <a:ea typeface="DejaVu Sans"/>
              </a:rPr>
              <a:t># Read the file into a variable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c000"/>
                </a:solidFill>
                <a:latin typeface="Courier New"/>
                <a:ea typeface="DejaVu Sans"/>
              </a:rPr>
              <a:t>mydata = file.read()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	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def 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count_a_letter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(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phrase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, 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letter_to_count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):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count_letter =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for letter in phrase: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if letter == letter_to_count: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        </a:t>
            </a: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count_letter=count_letter+1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return(count_letter)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print(count_a_letter(mydata,"w"))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Count a letter in a phrase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10436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Count_a_letter accepts two arguments: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lphaLcParenR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phrase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lphaLcParenR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A letter to count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The function returns the number of times the letter occurs in the phrase.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469656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Steps to write to a file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Open the file (Create the file if does not exist)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Make sure it has the permission to write on it!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ffffff"/>
                </a:solidFill>
                <a:latin typeface="Verdana"/>
                <a:ea typeface="Verdana"/>
              </a:rPr>
              <a:t>Write mode: w+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Write data to the file (If you have a lot of data, create a loop!)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Close the file!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Rectangle 3"/>
          <p:cNvSpPr/>
          <p:nvPr/>
        </p:nvSpPr>
        <p:spPr>
          <a:xfrm>
            <a:off x="5808600" y="0"/>
            <a:ext cx="6379920" cy="6854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6" name="Rectangle 4"/>
          <p:cNvSpPr/>
          <p:nvPr/>
        </p:nvSpPr>
        <p:spPr>
          <a:xfrm>
            <a:off x="5919480" y="1800000"/>
            <a:ext cx="585000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# Step 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f= open("my_numbers.txt","w+")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# Step 2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f.write("Monday")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f.write("Tuesday")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# Step 3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f.close()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Writing data to a text file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Rectangle 5"/>
          <p:cNvSpPr/>
          <p:nvPr/>
        </p:nvSpPr>
        <p:spPr>
          <a:xfrm>
            <a:off x="5808600" y="4530600"/>
            <a:ext cx="6379920" cy="232380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9" name="Rectangle 6"/>
          <p:cNvSpPr/>
          <p:nvPr/>
        </p:nvSpPr>
        <p:spPr>
          <a:xfrm>
            <a:off x="5919480" y="4632480"/>
            <a:ext cx="6210000" cy="21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# </a:t>
            </a:r>
            <a:r>
              <a:rPr b="1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r+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Open for reading and writing, it generates error if the file does not exist!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# </a:t>
            </a:r>
            <a:r>
              <a:rPr b="1" lang="en-GB" sz="3200" spc="-1" strike="noStrike">
                <a:solidFill>
                  <a:srgbClr val="ffc000"/>
                </a:solidFill>
                <a:latin typeface="Calibri"/>
                <a:ea typeface="DejaVu Sans"/>
              </a:rPr>
              <a:t>w+ </a:t>
            </a:r>
            <a:r>
              <a:rPr b="0" lang="en-GB" sz="2400" spc="-1" strike="noStrike">
                <a:solidFill>
                  <a:srgbClr val="ffc000"/>
                </a:solidFill>
                <a:latin typeface="Calibri"/>
                <a:ea typeface="DejaVu Sans"/>
              </a:rPr>
              <a:t>Open for reading and writing, it creates the file, if the file does not exist.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/>
          </p:nvPr>
        </p:nvSpPr>
        <p:spPr>
          <a:xfrm>
            <a:off x="394920" y="1825560"/>
            <a:ext cx="613728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&lt;text&gt;.split()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&lt;text&gt;.count(&lt;letter&gt;)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&lt;text&gt;.find(&lt;letter&gt;)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&lt;text&gt;.startswith(&lt;letter&gt;) 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	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&lt;text&gt;.endswith(&lt;letter&gt;)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&lt;text&gt;.join(&lt;another_text&gt;)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	</a:t>
            </a: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	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Rectangle 3"/>
          <p:cNvSpPr/>
          <p:nvPr/>
        </p:nvSpPr>
        <p:spPr>
          <a:xfrm>
            <a:off x="6702120" y="0"/>
            <a:ext cx="5486400" cy="685440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2" name="Rectangle 5"/>
          <p:cNvSpPr/>
          <p:nvPr/>
        </p:nvSpPr>
        <p:spPr>
          <a:xfrm>
            <a:off x="6702120" y="32040"/>
            <a:ext cx="5301000" cy="649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text = "I Need a coffee!"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print(text.split())     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[‘I’, 'Need', 'a', 'coffee!']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print(text.count("e"))  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4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print(text.find("a"))   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7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print(text.startswith("i"))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False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print(text.endswith("!"))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True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print(text+ " NOW!")   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I Need a coffee! NOW!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print("-".join(text))       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DejaVu Sans"/>
              </a:rPr>
              <a:t># I- -N-e-e-d- -a- -c-o-f-f-e-e-!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title"/>
          </p:nvPr>
        </p:nvSpPr>
        <p:spPr>
          <a:xfrm>
            <a:off x="838080" y="365040"/>
            <a:ext cx="506016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Some useful Python functions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139400" y="2784960"/>
            <a:ext cx="10522440" cy="238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br>
              <a:rPr sz="4400"/>
            </a:br>
            <a:br>
              <a:rPr sz="4400"/>
            </a:br>
            <a:r>
              <a:rPr b="1" lang="en-GB" sz="4800" spc="-1" strike="noStrike">
                <a:solidFill>
                  <a:srgbClr val="ffffff"/>
                </a:solidFill>
                <a:latin typeface="Verdana"/>
                <a:ea typeface="Verdana"/>
              </a:rPr>
              <a:t>Lab 1-b</a:t>
            </a:r>
            <a:br>
              <a:rPr sz="4400"/>
            </a:br>
            <a:r>
              <a:rPr b="0" lang="en-GB" sz="3000" spc="-1" strike="noStrike">
                <a:solidFill>
                  <a:srgbClr val="d9d9d9"/>
                </a:solidFill>
                <a:latin typeface="Verdana"/>
                <a:ea typeface="Verdana"/>
              </a:rPr>
              <a:t>Programming with Python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Rectangle 2"/>
          <p:cNvSpPr/>
          <p:nvPr/>
        </p:nvSpPr>
        <p:spPr>
          <a:xfrm>
            <a:off x="0" y="0"/>
            <a:ext cx="12188520" cy="341496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6" name="Rectangle 5"/>
          <p:cNvSpPr/>
          <p:nvPr/>
        </p:nvSpPr>
        <p:spPr>
          <a:xfrm>
            <a:off x="235440" y="2784960"/>
            <a:ext cx="552276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Impact"/>
                <a:ea typeface="Microsoft JhengHei"/>
              </a:rPr>
              <a:t>Demystifying Computing with Python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Picture 8" descr=""/>
          <p:cNvPicPr/>
          <p:nvPr/>
        </p:nvPicPr>
        <p:blipFill>
          <a:blip r:embed="rId1"/>
          <a:stretch/>
        </p:blipFill>
        <p:spPr>
          <a:xfrm>
            <a:off x="7931160" y="3677400"/>
            <a:ext cx="3994200" cy="298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Lab session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Verdana"/>
                <a:ea typeface="Verdana"/>
              </a:rPr>
              <a:t>Download the questions in your local machine: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c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bddm-1-c-questions.ipynb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Either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Open the notebook in MS VS Code (with Jupyter extension)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or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Upload the notebook to Google Colab: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See next slide for how to upload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4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1551240" y="0"/>
            <a:ext cx="9086040" cy="68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Recap </a:t>
            </a: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Data structures: Lists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6"/>
          <p:cNvSpPr/>
          <p:nvPr/>
        </p:nvSpPr>
        <p:spPr>
          <a:xfrm>
            <a:off x="0" y="2487240"/>
            <a:ext cx="12183480" cy="279252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Content Placeholder 2"/>
          <p:cNvSpPr/>
          <p:nvPr/>
        </p:nvSpPr>
        <p:spPr>
          <a:xfrm>
            <a:off x="203040" y="2949840"/>
            <a:ext cx="6300000" cy="186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2000"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thislist = [”Hemingway", ”Dickens", ”King"]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print(thislist)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thislist[0] = ”Orwell“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# Update a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  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           # value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print(thislist)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8"/>
          <p:cNvSpPr/>
          <p:nvPr/>
        </p:nvSpPr>
        <p:spPr>
          <a:xfrm>
            <a:off x="6580800" y="2481840"/>
            <a:ext cx="5528880" cy="2792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5" name="Content Placeholder 2"/>
          <p:cNvSpPr/>
          <p:nvPr/>
        </p:nvSpPr>
        <p:spPr>
          <a:xfrm>
            <a:off x="6580800" y="3121200"/>
            <a:ext cx="6336360" cy="22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[”Hemingway", ”Dickens", ”King"]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[”Orwell", ”Dickens", ”King"]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5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4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" dur="1000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10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86920" y="259200"/>
            <a:ext cx="1159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Verdana"/>
                <a:ea typeface="Verdana"/>
              </a:rPr>
              <a:t>Recap: iterating</a:t>
            </a: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 in a list (linear search)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Rectangle 4"/>
          <p:cNvSpPr/>
          <p:nvPr/>
        </p:nvSpPr>
        <p:spPr>
          <a:xfrm>
            <a:off x="0" y="1582200"/>
            <a:ext cx="12188520" cy="527220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8" name="TextBox 5"/>
          <p:cNvSpPr/>
          <p:nvPr/>
        </p:nvSpPr>
        <p:spPr>
          <a:xfrm>
            <a:off x="1320840" y="1938240"/>
            <a:ext cx="10225800" cy="258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DejaVu Sans"/>
              </a:rPr>
              <a:t>writers = 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[”Hemingway", ”Dickens", ”King“, ”Christie”]</a:t>
            </a:r>
            <a:br>
              <a:rPr sz="1800"/>
            </a:b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# Search for writer King!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for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writer 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in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writers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:</a:t>
            </a:r>
            <a:br>
              <a:rPr sz="1800"/>
            </a:b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  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if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writer 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==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 ”King"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:</a:t>
            </a:r>
            <a:br>
              <a:rPr sz="1800"/>
            </a:b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    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	</a:t>
            </a:r>
            <a:r>
              <a:rPr b="0" lang="en-GB" sz="24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print(writer)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	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break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ctangle 6"/>
          <p:cNvSpPr/>
          <p:nvPr/>
        </p:nvSpPr>
        <p:spPr>
          <a:xfrm>
            <a:off x="0" y="4923720"/>
            <a:ext cx="12188520" cy="1930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Rectangle 7"/>
          <p:cNvSpPr/>
          <p:nvPr/>
        </p:nvSpPr>
        <p:spPr>
          <a:xfrm>
            <a:off x="1451520" y="5494320"/>
            <a:ext cx="6092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King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Counters!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17320" y="1806120"/>
            <a:ext cx="57438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When we have a lot of data, we might need to count it!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Python provides the </a:t>
            </a:r>
            <a:r>
              <a:rPr b="1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len</a:t>
            </a: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gth function: </a:t>
            </a: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len(mylist)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alist = [1, 4, 7, 98, 12]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	</a:t>
            </a:r>
            <a:r>
              <a:rPr b="0" lang="en-GB" sz="2400" spc="-1" strike="noStrike">
                <a:solidFill>
                  <a:srgbClr val="ffc000"/>
                </a:solidFill>
                <a:latin typeface="Verdana"/>
                <a:ea typeface="Verdana"/>
              </a:rPr>
              <a:t>print(len(alist))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Verdana"/>
                <a:ea typeface="Verdana"/>
              </a:rPr>
              <a:t>Will print: 5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Rectangle 3"/>
          <p:cNvSpPr/>
          <p:nvPr/>
        </p:nvSpPr>
        <p:spPr>
          <a:xfrm>
            <a:off x="6468840" y="0"/>
            <a:ext cx="5719680" cy="685440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4" name="Rectangle 4"/>
          <p:cNvSpPr/>
          <p:nvPr/>
        </p:nvSpPr>
        <p:spPr>
          <a:xfrm>
            <a:off x="6578280" y="1690560"/>
            <a:ext cx="5666040" cy="45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# I can also count the items using a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# for loop!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count = 0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alist = [1, 4, 7, 98, 12]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for element in alist: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   </a:t>
            </a:r>
            <a:r>
              <a:rPr b="1" lang="en-GB" sz="20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count = count + 1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print(count)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b="0" lang="en-GB" sz="2000" spc="-1" strike="noStrike">
                <a:solidFill>
                  <a:srgbClr val="ffffff"/>
                </a:solidFill>
                <a:latin typeface="Courier New"/>
                <a:ea typeface="Microsoft JhengHei Light"/>
              </a:rPr>
              <a:t># will print 5!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1000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" dur="10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10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1000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0" dur="10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10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1000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10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1000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4" dur="10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1000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6"/>
          <p:cNvSpPr/>
          <p:nvPr/>
        </p:nvSpPr>
        <p:spPr>
          <a:xfrm>
            <a:off x="0" y="2579400"/>
            <a:ext cx="12188520" cy="4275000"/>
          </a:xfrm>
          <a:prstGeom prst="rect">
            <a:avLst/>
          </a:prstGeom>
          <a:solidFill>
            <a:srgbClr val="4c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000" cy="132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ffffff"/>
                </a:solidFill>
                <a:latin typeface="Verdana"/>
                <a:ea typeface="Verdana"/>
              </a:rPr>
              <a:t>Time for a quiz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2000" cy="434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ffffff"/>
                </a:solidFill>
                <a:latin typeface="Verdana"/>
                <a:ea typeface="Verdana"/>
              </a:rPr>
              <a:t>What is the error here?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count = 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alist = [1, 4, 7, 98, ‘stelios’, 12]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for element in alist: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   </a:t>
            </a: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count = count + 1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print(count)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GB" sz="2400" spc="-1" strike="noStrike">
                <a:solidFill>
                  <a:srgbClr val="ffc000"/>
                </a:solidFill>
                <a:latin typeface="Courier New"/>
                <a:ea typeface="Microsoft JhengHei Light"/>
              </a:rPr>
              <a:t># will print 5!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Rectangle 4"/>
          <p:cNvSpPr/>
          <p:nvPr/>
        </p:nvSpPr>
        <p:spPr>
          <a:xfrm>
            <a:off x="9411480" y="0"/>
            <a:ext cx="2776680" cy="2575800"/>
          </a:xfrm>
          <a:prstGeom prst="rect">
            <a:avLst/>
          </a:prstGeom>
          <a:solidFill>
            <a:srgbClr val="cd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59" name="Picture 5" descr="A picture containing text, clock&#10;&#10;Description automatically generated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10071720" y="412200"/>
            <a:ext cx="1653480" cy="160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11384</TotalTime>
  <Application>LibreOffice/7.5.6.2$Windows_X86_64 LibreOffice_project/f654817fb68d6d4600d7d2f6b647e47729f55f15</Application>
  <AppVersion>15.0000</AppVersion>
  <Words>3307</Words>
  <Paragraphs>578</Paragraphs>
  <Company>Computer Science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2019-08-13T11:39:28Z</dcterms:created>
  <dc:creator>Stelios Sotiriadis</dc:creator>
  <dc:description/>
  <dc:language>en-GB</dc:language>
  <cp:lastModifiedBy/>
  <dcterms:modified xsi:type="dcterms:W3CDTF">2023-09-28T16:21:02Z</dcterms:modified>
  <cp:revision>492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Notes">
    <vt:i4>2</vt:i4>
  </property>
  <property fmtid="{D5CDD505-2E9C-101B-9397-08002B2CF9AE}" pid="4" name="PresentationFormat">
    <vt:lpwstr>Widescreen</vt:lpwstr>
  </property>
  <property fmtid="{D5CDD505-2E9C-101B-9397-08002B2CF9AE}" pid="5" name="Slides">
    <vt:i4>60</vt:i4>
  </property>
</Properties>
</file>